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77" r:id="rId4"/>
    <p:sldId id="282" r:id="rId5"/>
    <p:sldId id="278" r:id="rId6"/>
    <p:sldId id="273" r:id="rId7"/>
    <p:sldId id="271" r:id="rId8"/>
    <p:sldId id="263" r:id="rId9"/>
    <p:sldId id="294" r:id="rId10"/>
    <p:sldId id="288" r:id="rId11"/>
    <p:sldId id="292" r:id="rId12"/>
    <p:sldId id="270" r:id="rId13"/>
    <p:sldId id="266" r:id="rId14"/>
    <p:sldId id="289" r:id="rId15"/>
    <p:sldId id="295" r:id="rId16"/>
    <p:sldId id="291" r:id="rId17"/>
    <p:sldId id="283" r:id="rId18"/>
    <p:sldId id="261" r:id="rId19"/>
    <p:sldId id="258" r:id="rId20"/>
    <p:sldId id="286" r:id="rId21"/>
    <p:sldId id="296" r:id="rId22"/>
    <p:sldId id="287" r:id="rId23"/>
    <p:sldId id="264" r:id="rId24"/>
    <p:sldId id="260" r:id="rId25"/>
    <p:sldId id="290" r:id="rId26"/>
    <p:sldId id="297" r:id="rId27"/>
    <p:sldId id="281" r:id="rId28"/>
    <p:sldId id="257" r:id="rId29"/>
    <p:sldId id="267" r:id="rId30"/>
    <p:sldId id="259" r:id="rId31"/>
    <p:sldId id="276" r:id="rId32"/>
    <p:sldId id="301" r:id="rId33"/>
    <p:sldId id="298" r:id="rId34"/>
    <p:sldId id="279" r:id="rId35"/>
    <p:sldId id="284" r:id="rId36"/>
    <p:sldId id="274" r:id="rId37"/>
    <p:sldId id="262" r:id="rId38"/>
    <p:sldId id="272" r:id="rId39"/>
    <p:sldId id="299" r:id="rId40"/>
    <p:sldId id="285" r:id="rId41"/>
    <p:sldId id="268" r:id="rId42"/>
    <p:sldId id="265" r:id="rId43"/>
    <p:sldId id="269" r:id="rId44"/>
    <p:sldId id="300" r:id="rId45"/>
    <p:sldId id="280" r:id="rId46"/>
    <p:sldId id="275" r:id="rId47"/>
    <p:sldId id="302" r:id="rId48"/>
    <p:sldId id="303" r:id="rId4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14C4110E-D0C9-48EE-80B4-86CE2306505B}" type="datetimeFigureOut">
              <a:rPr lang="fi-FI" smtClean="0"/>
              <a:t>24.11.2021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314142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4C4110E-D0C9-48EE-80B4-86CE2306505B}" type="datetimeFigureOut">
              <a:rPr lang="fi-FI" smtClean="0"/>
              <a:t>24.11.2021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4198294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4C4110E-D0C9-48EE-80B4-86CE2306505B}" type="datetimeFigureOut">
              <a:rPr lang="fi-FI" smtClean="0"/>
              <a:t>24.11.2021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96744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4C4110E-D0C9-48EE-80B4-86CE2306505B}" type="datetimeFigureOut">
              <a:rPr lang="fi-FI" smtClean="0"/>
              <a:t>24.11.2021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103970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14C4110E-D0C9-48EE-80B4-86CE2306505B}" type="datetimeFigureOut">
              <a:rPr lang="fi-FI" smtClean="0"/>
              <a:t>24.11.2021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25011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14C4110E-D0C9-48EE-80B4-86CE2306505B}" type="datetimeFigureOut">
              <a:rPr lang="fi-FI" smtClean="0"/>
              <a:t>24.11.2021</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402774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14C4110E-D0C9-48EE-80B4-86CE2306505B}" type="datetimeFigureOut">
              <a:rPr lang="fi-FI" smtClean="0"/>
              <a:t>24.11.2021</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3700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14C4110E-D0C9-48EE-80B4-86CE2306505B}" type="datetimeFigureOut">
              <a:rPr lang="fi-FI" smtClean="0"/>
              <a:t>24.11.2021</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397104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4C4110E-D0C9-48EE-80B4-86CE2306505B}" type="datetimeFigureOut">
              <a:rPr lang="fi-FI" smtClean="0"/>
              <a:t>24.11.2021</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82390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4C4110E-D0C9-48EE-80B4-86CE2306505B}" type="datetimeFigureOut">
              <a:rPr lang="fi-FI" smtClean="0"/>
              <a:t>24.11.2021</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315288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4C4110E-D0C9-48EE-80B4-86CE2306505B}" type="datetimeFigureOut">
              <a:rPr lang="fi-FI" smtClean="0"/>
              <a:t>24.11.2021</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B8F895DD-1CC6-40BD-AF9D-91983680AC28}" type="slidenum">
              <a:rPr lang="fi-FI" smtClean="0"/>
              <a:t>‹#›</a:t>
            </a:fld>
            <a:endParaRPr lang="fi-FI"/>
          </a:p>
        </p:txBody>
      </p:sp>
    </p:spTree>
    <p:extLst>
      <p:ext uri="{BB962C8B-B14F-4D97-AF65-F5344CB8AC3E}">
        <p14:creationId xmlns:p14="http://schemas.microsoft.com/office/powerpoint/2010/main" val="317587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4110E-D0C9-48EE-80B4-86CE2306505B}" type="datetimeFigureOut">
              <a:rPr lang="fi-FI" smtClean="0"/>
              <a:t>24.11.2021</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895DD-1CC6-40BD-AF9D-91983680AC28}" type="slidenum">
              <a:rPr lang="fi-FI" smtClean="0"/>
              <a:t>‹#›</a:t>
            </a:fld>
            <a:endParaRPr lang="fi-FI"/>
          </a:p>
        </p:txBody>
      </p:sp>
    </p:spTree>
    <p:extLst>
      <p:ext uri="{BB962C8B-B14F-4D97-AF65-F5344CB8AC3E}">
        <p14:creationId xmlns:p14="http://schemas.microsoft.com/office/powerpoint/2010/main" val="8630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alphaModFix amt="88000"/>
            <a:lum/>
          </a:blip>
          <a:srcRect/>
          <a:stretch>
            <a:fillRect t="-17000" b="-17000"/>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1184986" y="-174592"/>
            <a:ext cx="9144000" cy="2387600"/>
          </a:xfrm>
        </p:spPr>
        <p:txBody>
          <a:bodyPr>
            <a:normAutofit fontScale="90000"/>
          </a:bodyPr>
          <a:lstStyle/>
          <a:p>
            <a:r>
              <a:rPr lang="fi-FI" b="1" dirty="0" smtClean="0">
                <a:solidFill>
                  <a:schemeClr val="bg1"/>
                </a:solidFill>
              </a:rPr>
              <a:t>Farmi-</a:t>
            </a:r>
            <a:r>
              <a:rPr lang="fi-FI" b="1" dirty="0" err="1" smtClean="0">
                <a:solidFill>
                  <a:schemeClr val="bg1"/>
                </a:solidFill>
              </a:rPr>
              <a:t>Ammujaiset</a:t>
            </a:r>
            <a:r>
              <a:rPr lang="fi-FI" b="1" dirty="0" smtClean="0">
                <a:solidFill>
                  <a:schemeClr val="bg1"/>
                </a:solidFill>
              </a:rPr>
              <a:t> </a:t>
            </a:r>
            <a:r>
              <a:rPr lang="fi-FI" b="1" dirty="0" smtClean="0">
                <a:solidFill>
                  <a:schemeClr val="bg1"/>
                </a:solidFill>
              </a:rPr>
              <a:t>28.10.2021       Tulokset</a:t>
            </a:r>
            <a:r>
              <a:rPr lang="fi-FI" b="1" dirty="0" smtClean="0">
                <a:solidFill>
                  <a:srgbClr val="FFC000"/>
                </a:solidFill>
              </a:rPr>
              <a:t/>
            </a:r>
            <a:br>
              <a:rPr lang="fi-FI" b="1" dirty="0" smtClean="0">
                <a:solidFill>
                  <a:srgbClr val="FFC000"/>
                </a:solidFill>
              </a:rPr>
            </a:br>
            <a:r>
              <a:rPr lang="fi-FI" b="1" dirty="0" smtClean="0">
                <a:solidFill>
                  <a:srgbClr val="FFC000"/>
                </a:solidFill>
              </a:rPr>
              <a:t>                 </a:t>
            </a:r>
            <a:r>
              <a:rPr lang="fi-FI" sz="3100" b="1" dirty="0" smtClean="0">
                <a:solidFill>
                  <a:schemeClr val="bg1"/>
                </a:solidFill>
              </a:rPr>
              <a:t>Varsinais-Suomen Karjakerho ry</a:t>
            </a:r>
            <a:r>
              <a:rPr lang="fi-FI" sz="3100" dirty="0" smtClean="0">
                <a:solidFill>
                  <a:schemeClr val="bg1"/>
                </a:solidFill>
              </a:rPr>
              <a:t>.</a:t>
            </a:r>
            <a:endParaRPr lang="fi-FI" sz="3100" dirty="0">
              <a:solidFill>
                <a:schemeClr val="bg1"/>
              </a:solidFill>
            </a:endParaRPr>
          </a:p>
        </p:txBody>
      </p:sp>
      <p:sp>
        <p:nvSpPr>
          <p:cNvPr id="3" name="Alaotsikko 2"/>
          <p:cNvSpPr>
            <a:spLocks noGrp="1"/>
          </p:cNvSpPr>
          <p:nvPr>
            <p:ph type="subTitle" idx="1"/>
          </p:nvPr>
        </p:nvSpPr>
        <p:spPr>
          <a:xfrm>
            <a:off x="167950" y="5038954"/>
            <a:ext cx="11532637" cy="1655762"/>
          </a:xfrm>
        </p:spPr>
        <p:txBody>
          <a:bodyPr>
            <a:normAutofit fontScale="92500" lnSpcReduction="10000"/>
          </a:bodyPr>
          <a:lstStyle/>
          <a:p>
            <a:r>
              <a:rPr lang="fi-FI" sz="2600" b="1" dirty="0" smtClean="0">
                <a:solidFill>
                  <a:schemeClr val="bg1"/>
                </a:solidFill>
              </a:rPr>
              <a:t>Tuomari </a:t>
            </a:r>
            <a:r>
              <a:rPr lang="fi-FI" sz="2600" b="1" dirty="0" smtClean="0">
                <a:solidFill>
                  <a:schemeClr val="bg1"/>
                </a:solidFill>
              </a:rPr>
              <a:t>Maiju Pajula: Kiertue </a:t>
            </a:r>
            <a:r>
              <a:rPr lang="fi-FI" sz="2600" b="1" dirty="0">
                <a:solidFill>
                  <a:schemeClr val="bg1"/>
                </a:solidFill>
              </a:rPr>
              <a:t>oli kaiken kaikkiaan mukava ja näimme hienoja eläimiä kaikilla tiloilla. Oman haasteensa </a:t>
            </a:r>
            <a:r>
              <a:rPr lang="fi-FI" sz="2600" b="1" dirty="0" err="1">
                <a:solidFill>
                  <a:schemeClr val="bg1"/>
                </a:solidFill>
              </a:rPr>
              <a:t>tuomarointiin</a:t>
            </a:r>
            <a:r>
              <a:rPr lang="fi-FI" sz="2600" b="1" dirty="0">
                <a:solidFill>
                  <a:schemeClr val="bg1"/>
                </a:solidFill>
              </a:rPr>
              <a:t> toi tietysti se, että osa lehmistä piti arvostella juuri lypsyn jälkeen utareet tyhjinä. Joka tapauksessa eläinten tasapaino ja kestävä rakenne vaikuttivat merkitsevästi </a:t>
            </a:r>
            <a:r>
              <a:rPr lang="fi-FI" sz="2600" b="1" dirty="0" err="1">
                <a:solidFill>
                  <a:schemeClr val="bg1"/>
                </a:solidFill>
              </a:rPr>
              <a:t>tämänkertaisiin</a:t>
            </a:r>
            <a:r>
              <a:rPr lang="fi-FI" sz="2600" b="1" dirty="0">
                <a:solidFill>
                  <a:schemeClr val="bg1"/>
                </a:solidFill>
              </a:rPr>
              <a:t> sijoituksiin. Kiitos V-S Karjakerholle luottamuksesta ja tilallisille osallistumisesta!</a:t>
            </a:r>
          </a:p>
          <a:p>
            <a:endParaRPr lang="fi-FI" dirty="0"/>
          </a:p>
        </p:txBody>
      </p:sp>
    </p:spTree>
    <p:extLst>
      <p:ext uri="{BB962C8B-B14F-4D97-AF65-F5344CB8AC3E}">
        <p14:creationId xmlns:p14="http://schemas.microsoft.com/office/powerpoint/2010/main" val="3991075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46437" y="235726"/>
            <a:ext cx="10515600" cy="1325563"/>
          </a:xfrm>
        </p:spPr>
        <p:txBody>
          <a:bodyPr>
            <a:normAutofit/>
          </a:bodyPr>
          <a:lstStyle/>
          <a:p>
            <a:r>
              <a:rPr lang="fi-FI" sz="1800" dirty="0" smtClean="0"/>
              <a:t>Luokka 2:  2 x poikineet </a:t>
            </a:r>
            <a:r>
              <a:rPr lang="fi-FI" sz="1800" dirty="0" err="1" smtClean="0"/>
              <a:t>Ay:t</a:t>
            </a:r>
            <a:r>
              <a:rPr lang="fi-FI" sz="1800" dirty="0" smtClean="0"/>
              <a:t/>
            </a:r>
            <a:br>
              <a:rPr lang="fi-FI" sz="1800" dirty="0" smtClean="0"/>
            </a:br>
            <a:r>
              <a:rPr lang="fi-FI" sz="2400" b="1" dirty="0" smtClean="0"/>
              <a:t>1. sija </a:t>
            </a:r>
            <a:r>
              <a:rPr lang="fi-FI" sz="2400" b="1" dirty="0" err="1" smtClean="0"/>
              <a:t>Riitmaan</a:t>
            </a:r>
            <a:r>
              <a:rPr lang="fi-FI" sz="2400" b="1" dirty="0" smtClean="0"/>
              <a:t> Pyhimys</a:t>
            </a:r>
            <a:br>
              <a:rPr lang="fi-FI" sz="2400" b="1" dirty="0" smtClean="0"/>
            </a:br>
            <a:r>
              <a:rPr lang="fi-FI" sz="2400" b="1" dirty="0" smtClean="0"/>
              <a:t>om. </a:t>
            </a:r>
            <a:r>
              <a:rPr lang="fi-FI" sz="2400" b="1" dirty="0" err="1" smtClean="0"/>
              <a:t>Kavander</a:t>
            </a:r>
            <a:r>
              <a:rPr lang="fi-FI" sz="2400" b="1" dirty="0" smtClean="0"/>
              <a:t> Mika ja Elina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8243" y="1329102"/>
            <a:ext cx="7020697" cy="5265523"/>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99405" y="2959937"/>
            <a:ext cx="4153929" cy="3115447"/>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7359" y="235726"/>
            <a:ext cx="3376484" cy="2204970"/>
          </a:xfrm>
          <a:prstGeom prst="rect">
            <a:avLst/>
          </a:prstGeom>
        </p:spPr>
      </p:pic>
    </p:spTree>
    <p:extLst>
      <p:ext uri="{BB962C8B-B14F-4D97-AF65-F5344CB8AC3E}">
        <p14:creationId xmlns:p14="http://schemas.microsoft.com/office/powerpoint/2010/main" val="111726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54675" y="216844"/>
            <a:ext cx="10515600" cy="1325563"/>
          </a:xfrm>
        </p:spPr>
        <p:txBody>
          <a:bodyPr>
            <a:normAutofit/>
          </a:bodyPr>
          <a:lstStyle/>
          <a:p>
            <a:r>
              <a:rPr lang="fi-FI" sz="1800" dirty="0" smtClean="0"/>
              <a:t>Luokka </a:t>
            </a:r>
            <a:r>
              <a:rPr lang="fi-FI" sz="1800" dirty="0"/>
              <a:t>2:  2 x poikineet </a:t>
            </a:r>
            <a:r>
              <a:rPr lang="fi-FI" sz="1800" dirty="0" err="1" smtClean="0"/>
              <a:t>Ay:t</a:t>
            </a:r>
            <a:r>
              <a:rPr lang="fi-FI" sz="1800" dirty="0" smtClean="0"/>
              <a:t/>
            </a:r>
            <a:br>
              <a:rPr lang="fi-FI" sz="1800" dirty="0" smtClean="0"/>
            </a:br>
            <a:r>
              <a:rPr lang="fi-FI" sz="2400" b="1" dirty="0" smtClean="0"/>
              <a:t>2. sija </a:t>
            </a:r>
            <a:r>
              <a:rPr lang="fi-FI" sz="2400" b="1" dirty="0" err="1" smtClean="0"/>
              <a:t>Riitmaan</a:t>
            </a:r>
            <a:r>
              <a:rPr lang="fi-FI" sz="2400" b="1" dirty="0" smtClean="0"/>
              <a:t> Priimus</a:t>
            </a:r>
            <a:br>
              <a:rPr lang="fi-FI" sz="2400" b="1" dirty="0" smtClean="0"/>
            </a:br>
            <a:r>
              <a:rPr lang="fi-FI" sz="2400" b="1" dirty="0" smtClean="0"/>
              <a:t>om. </a:t>
            </a:r>
            <a:r>
              <a:rPr lang="fi-FI" sz="2400" b="1" dirty="0" err="1" smtClean="0"/>
              <a:t>Kavander</a:t>
            </a:r>
            <a:r>
              <a:rPr lang="fi-FI" sz="2400" b="1" dirty="0" smtClean="0"/>
              <a:t> Mika ja Elina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47030" y="3090069"/>
            <a:ext cx="3995523" cy="2996642"/>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89" y="1351005"/>
            <a:ext cx="6980195" cy="5235146"/>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3173" y="335853"/>
            <a:ext cx="3418016" cy="2254775"/>
          </a:xfrm>
          <a:prstGeom prst="rect">
            <a:avLst/>
          </a:prstGeom>
        </p:spPr>
      </p:pic>
    </p:spTree>
    <p:extLst>
      <p:ext uri="{BB962C8B-B14F-4D97-AF65-F5344CB8AC3E}">
        <p14:creationId xmlns:p14="http://schemas.microsoft.com/office/powerpoint/2010/main" val="233604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07460"/>
            <a:ext cx="10515600" cy="1325563"/>
          </a:xfrm>
        </p:spPr>
        <p:txBody>
          <a:bodyPr>
            <a:normAutofit/>
          </a:bodyPr>
          <a:lstStyle/>
          <a:p>
            <a:r>
              <a:rPr lang="fi-FI" sz="1800" dirty="0"/>
              <a:t>Luokka 2:  2 x poikineet </a:t>
            </a:r>
            <a:r>
              <a:rPr lang="fi-FI" sz="1800" dirty="0" err="1" smtClean="0"/>
              <a:t>Ay:t</a:t>
            </a:r>
            <a:r>
              <a:rPr lang="fi-FI" sz="1800" dirty="0" smtClean="0"/>
              <a:t/>
            </a:r>
            <a:br>
              <a:rPr lang="fi-FI" sz="1800" dirty="0" smtClean="0"/>
            </a:br>
            <a:r>
              <a:rPr lang="fi-FI" sz="2400" b="1" dirty="0" smtClean="0"/>
              <a:t>3. sija Lehtirannan Pipsa</a:t>
            </a:r>
            <a:br>
              <a:rPr lang="fi-FI" sz="2400" b="1" dirty="0" smtClean="0"/>
            </a:br>
            <a:r>
              <a:rPr lang="fi-FI" sz="2400" b="1" dirty="0" smtClean="0"/>
              <a:t>om. </a:t>
            </a:r>
            <a:r>
              <a:rPr lang="fi-FI" sz="2400" b="1" dirty="0" err="1" smtClean="0"/>
              <a:t>Mty</a:t>
            </a:r>
            <a:r>
              <a:rPr lang="fi-FI" sz="2400" b="1" dirty="0" smtClean="0"/>
              <a:t> Mikkola Kalle ja Jussi</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0577" y="1442780"/>
            <a:ext cx="6641758" cy="4981318"/>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03009" y="2860254"/>
            <a:ext cx="4072965" cy="3054724"/>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4712" y="138634"/>
            <a:ext cx="3572004" cy="2290039"/>
          </a:xfrm>
          <a:prstGeom prst="rect">
            <a:avLst/>
          </a:prstGeom>
        </p:spPr>
      </p:pic>
    </p:spTree>
    <p:extLst>
      <p:ext uri="{BB962C8B-B14F-4D97-AF65-F5344CB8AC3E}">
        <p14:creationId xmlns:p14="http://schemas.microsoft.com/office/powerpoint/2010/main" val="2491542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46438" y="183893"/>
            <a:ext cx="10515600" cy="1325563"/>
          </a:xfrm>
        </p:spPr>
        <p:txBody>
          <a:bodyPr>
            <a:normAutofit/>
          </a:bodyPr>
          <a:lstStyle/>
          <a:p>
            <a:r>
              <a:rPr lang="fi-FI" sz="1800" dirty="0"/>
              <a:t>Luokka 2:  2 x poikineet </a:t>
            </a:r>
            <a:r>
              <a:rPr lang="fi-FI" sz="1800" dirty="0" err="1" smtClean="0"/>
              <a:t>Ay:t</a:t>
            </a:r>
            <a:r>
              <a:rPr lang="fi-FI" sz="1800" dirty="0" smtClean="0"/>
              <a:t/>
            </a:r>
            <a:br>
              <a:rPr lang="fi-FI" sz="1800" dirty="0" smtClean="0"/>
            </a:br>
            <a:r>
              <a:rPr lang="fi-FI" sz="2400" b="1" dirty="0" smtClean="0"/>
              <a:t>4. sija Paipai</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412591" y="2819995"/>
            <a:ext cx="4087641" cy="3065730"/>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65" y="1361301"/>
            <a:ext cx="6713838" cy="5035379"/>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9768" y="118032"/>
            <a:ext cx="3458713" cy="2191007"/>
          </a:xfrm>
          <a:prstGeom prst="rect">
            <a:avLst/>
          </a:prstGeom>
        </p:spPr>
      </p:pic>
    </p:spTree>
    <p:extLst>
      <p:ext uri="{BB962C8B-B14F-4D97-AF65-F5344CB8AC3E}">
        <p14:creationId xmlns:p14="http://schemas.microsoft.com/office/powerpoint/2010/main" val="543285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199" y="203322"/>
            <a:ext cx="10515600" cy="1325563"/>
          </a:xfrm>
        </p:spPr>
        <p:txBody>
          <a:bodyPr>
            <a:normAutofit/>
          </a:bodyPr>
          <a:lstStyle/>
          <a:p>
            <a:r>
              <a:rPr lang="fi-FI" sz="1800" dirty="0"/>
              <a:t>Luokka 2:  2 x poikineet </a:t>
            </a:r>
            <a:r>
              <a:rPr lang="fi-FI" sz="1800" dirty="0" err="1" smtClean="0"/>
              <a:t>Ay:t</a:t>
            </a:r>
            <a:r>
              <a:rPr lang="fi-FI" sz="1800" dirty="0" smtClean="0"/>
              <a:t/>
            </a:r>
            <a:br>
              <a:rPr lang="fi-FI" sz="1800" dirty="0" smtClean="0"/>
            </a:br>
            <a:r>
              <a:rPr lang="fi-FI" sz="2400" b="1" dirty="0" smtClean="0"/>
              <a:t>5. sija </a:t>
            </a:r>
            <a:r>
              <a:rPr lang="fi-FI" sz="2400" b="1" dirty="0" err="1" smtClean="0"/>
              <a:t>Riitmaan</a:t>
            </a:r>
            <a:r>
              <a:rPr lang="fi-FI" sz="2400" b="1" dirty="0" smtClean="0"/>
              <a:t> Pii</a:t>
            </a:r>
            <a:br>
              <a:rPr lang="fi-FI" sz="2400" b="1" dirty="0" smtClean="0"/>
            </a:br>
            <a:r>
              <a:rPr lang="fi-FI" sz="2400" b="1" dirty="0" smtClean="0"/>
              <a:t>om. </a:t>
            </a:r>
            <a:r>
              <a:rPr lang="fi-FI" sz="2400" b="1" dirty="0" err="1" smtClean="0"/>
              <a:t>Kavander</a:t>
            </a:r>
            <a:r>
              <a:rPr lang="fi-FI" sz="2400" b="1" dirty="0" smtClean="0"/>
              <a:t> Mika ja Elina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51703" y="2917007"/>
            <a:ext cx="4230967" cy="317322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90" y="1318054"/>
            <a:ext cx="7068064" cy="5301048"/>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8914" y="203322"/>
            <a:ext cx="3393346" cy="2229464"/>
          </a:xfrm>
          <a:prstGeom prst="rect">
            <a:avLst/>
          </a:prstGeom>
        </p:spPr>
      </p:pic>
    </p:spTree>
    <p:extLst>
      <p:ext uri="{BB962C8B-B14F-4D97-AF65-F5344CB8AC3E}">
        <p14:creationId xmlns:p14="http://schemas.microsoft.com/office/powerpoint/2010/main" val="394127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3:  3 x poikineet </a:t>
            </a:r>
            <a:r>
              <a:rPr lang="fi-FI" b="1" dirty="0" err="1" smtClean="0"/>
              <a:t>Ay:t</a:t>
            </a:r>
            <a:endParaRPr lang="fi-FI" b="1" dirty="0"/>
          </a:p>
        </p:txBody>
      </p:sp>
      <p:sp>
        <p:nvSpPr>
          <p:cNvPr id="3" name="Sisällön paikkamerkki 2"/>
          <p:cNvSpPr>
            <a:spLocks noGrp="1"/>
          </p:cNvSpPr>
          <p:nvPr>
            <p:ph idx="1"/>
          </p:nvPr>
        </p:nvSpPr>
        <p:spPr/>
        <p:txBody>
          <a:bodyPr>
            <a:normAutofit lnSpcReduction="10000"/>
          </a:bodyPr>
          <a:lstStyle/>
          <a:p>
            <a:pPr marL="0" indent="0">
              <a:buNone/>
            </a:pPr>
            <a:r>
              <a:rPr lang="fi-FI" dirty="0"/>
              <a:t>Ensimmäiset kaksi lehmää todella lähellä toisiaan. Ensimmäiseksi sijoittuneella on leveämpi lantio sekä aavistuksen syvempi ja laajempi eturunko. Toiseksi sijoittunut lehmä on myös lypsytyyppinen, hyväluustoinen lehmä upealla utareella, ja se sijoittuu kolmannen edelle etenkin kuivemman luuston ja paremman etukiinnityksen ansiosta. Kolmanneksi sijoittuneen lehmän takakiinnityksen korkeus ja leveys ovat paremmat kuin neljänneksi tulleella. Neljännellä on vahvempi eturunko, parempi etukiinnitys ja sillä on suoremmat takajalat takaa katsottaessa. Viides on ihanan kuivaluustoinen lehmä hyvällä keskisiteellä.</a:t>
            </a:r>
          </a:p>
          <a:p>
            <a:pPr marL="0" indent="0">
              <a:buNone/>
            </a:pPr>
            <a:r>
              <a:rPr lang="fi-FI" dirty="0" smtClean="0"/>
              <a:t>							- Tuomari Maiju Pajula</a:t>
            </a:r>
            <a:endParaRPr lang="fi-FI" dirty="0"/>
          </a:p>
        </p:txBody>
      </p:sp>
    </p:spTree>
    <p:extLst>
      <p:ext uri="{BB962C8B-B14F-4D97-AF65-F5344CB8AC3E}">
        <p14:creationId xmlns:p14="http://schemas.microsoft.com/office/powerpoint/2010/main" val="389387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62913" y="142704"/>
            <a:ext cx="10515600" cy="1325563"/>
          </a:xfrm>
        </p:spPr>
        <p:txBody>
          <a:bodyPr>
            <a:normAutofit/>
          </a:bodyPr>
          <a:lstStyle/>
          <a:p>
            <a:r>
              <a:rPr lang="fi-FI" sz="1800" dirty="0" smtClean="0"/>
              <a:t>Luokka 3:  3 x poikineet </a:t>
            </a:r>
            <a:r>
              <a:rPr lang="fi-FI" sz="1800" dirty="0" err="1" smtClean="0"/>
              <a:t>Ay:t</a:t>
            </a:r>
            <a:r>
              <a:rPr lang="fi-FI" sz="1800" dirty="0" smtClean="0"/>
              <a:t/>
            </a:r>
            <a:br>
              <a:rPr lang="fi-FI" sz="1800" dirty="0" smtClean="0"/>
            </a:br>
            <a:r>
              <a:rPr lang="fi-FI" sz="2400" b="1" dirty="0" smtClean="0"/>
              <a:t>1. sija </a:t>
            </a:r>
            <a:r>
              <a:rPr lang="fi-FI" sz="2400" b="1" dirty="0" err="1" smtClean="0"/>
              <a:t>Riitmaan</a:t>
            </a:r>
            <a:r>
              <a:rPr lang="fi-FI" sz="2400" b="1" dirty="0" smtClean="0"/>
              <a:t> </a:t>
            </a:r>
            <a:r>
              <a:rPr lang="fi-FI" sz="2400" b="1" dirty="0" err="1" smtClean="0"/>
              <a:t>Odeleine</a:t>
            </a:r>
            <a:r>
              <a:rPr lang="fi-FI" sz="2400" b="1" dirty="0" smtClean="0"/>
              <a:t/>
            </a:r>
            <a:br>
              <a:rPr lang="fi-FI" sz="2400" b="1" dirty="0" smtClean="0"/>
            </a:br>
            <a:r>
              <a:rPr lang="fi-FI" sz="2400" b="1" dirty="0" smtClean="0"/>
              <a:t>om. </a:t>
            </a:r>
            <a:r>
              <a:rPr lang="fi-FI" sz="2400" b="1" dirty="0" err="1" smtClean="0"/>
              <a:t>Kavander</a:t>
            </a:r>
            <a:r>
              <a:rPr lang="fi-FI" sz="2400" b="1" dirty="0" smtClean="0"/>
              <a:t> Mika ja Elina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6178" y="1340472"/>
            <a:ext cx="7019810" cy="5264858"/>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40652" y="2872132"/>
            <a:ext cx="4266512" cy="3199884"/>
          </a:xfrm>
          <a:prstGeom prst="rect">
            <a:avLst/>
          </a:prstGeom>
        </p:spPr>
      </p:pic>
      <p:pic>
        <p:nvPicPr>
          <p:cNvPr id="3" name="Kuv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988" y="0"/>
            <a:ext cx="3739980" cy="2370841"/>
          </a:xfrm>
          <a:prstGeom prst="rect">
            <a:avLst/>
          </a:prstGeom>
        </p:spPr>
      </p:pic>
    </p:spTree>
    <p:extLst>
      <p:ext uri="{BB962C8B-B14F-4D97-AF65-F5344CB8AC3E}">
        <p14:creationId xmlns:p14="http://schemas.microsoft.com/office/powerpoint/2010/main" val="171717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71152" y="99518"/>
            <a:ext cx="10515600" cy="1325563"/>
          </a:xfrm>
        </p:spPr>
        <p:txBody>
          <a:bodyPr>
            <a:normAutofit/>
          </a:bodyPr>
          <a:lstStyle/>
          <a:p>
            <a:r>
              <a:rPr lang="fi-FI" sz="1800" dirty="0"/>
              <a:t>Luokka 3:  3 x poikineet </a:t>
            </a:r>
            <a:r>
              <a:rPr lang="fi-FI" sz="1800" dirty="0" err="1"/>
              <a:t>Ay:t</a:t>
            </a:r>
            <a:r>
              <a:rPr lang="fi-FI" sz="1800" dirty="0"/>
              <a:t/>
            </a:r>
            <a:br>
              <a:rPr lang="fi-FI" sz="1800" dirty="0"/>
            </a:br>
            <a:r>
              <a:rPr lang="fi-FI" sz="2400" b="1" dirty="0" smtClean="0"/>
              <a:t>2. sija Lallin Nafta</a:t>
            </a:r>
            <a:br>
              <a:rPr lang="fi-FI" sz="2400" b="1" dirty="0" smtClean="0"/>
            </a:br>
            <a:r>
              <a:rPr lang="fi-FI" sz="2400" b="1" dirty="0" smtClean="0"/>
              <a:t>om. Laiholahti Jouko ja Laura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41014" y="2847628"/>
            <a:ext cx="4164528" cy="312339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016" y="1324277"/>
            <a:ext cx="6889749" cy="5167312"/>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4765" y="200321"/>
            <a:ext cx="3817208" cy="2247911"/>
          </a:xfrm>
          <a:prstGeom prst="rect">
            <a:avLst/>
          </a:prstGeom>
        </p:spPr>
      </p:pic>
    </p:spTree>
    <p:extLst>
      <p:ext uri="{BB962C8B-B14F-4D97-AF65-F5344CB8AC3E}">
        <p14:creationId xmlns:p14="http://schemas.microsoft.com/office/powerpoint/2010/main" val="2878669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66270"/>
            <a:ext cx="10515600" cy="1325563"/>
          </a:xfrm>
        </p:spPr>
        <p:txBody>
          <a:bodyPr>
            <a:normAutofit/>
          </a:bodyPr>
          <a:lstStyle/>
          <a:p>
            <a:r>
              <a:rPr lang="fi-FI" sz="1800" dirty="0"/>
              <a:t>Luokka 3:  3 x poikineet </a:t>
            </a:r>
            <a:r>
              <a:rPr lang="fi-FI" sz="1800" dirty="0" err="1"/>
              <a:t>Ay:t</a:t>
            </a:r>
            <a:r>
              <a:rPr lang="fi-FI" sz="1800" dirty="0"/>
              <a:t/>
            </a:r>
            <a:br>
              <a:rPr lang="fi-FI" sz="1800" dirty="0"/>
            </a:br>
            <a:r>
              <a:rPr lang="fi-FI" sz="2400" b="1" dirty="0" smtClean="0"/>
              <a:t>3. sija Okarahkasammal</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0892" y="1441385"/>
            <a:ext cx="6764438" cy="5073329"/>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89640" y="2766797"/>
            <a:ext cx="4283334" cy="3212500"/>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022" y="89599"/>
            <a:ext cx="3485778" cy="2315263"/>
          </a:xfrm>
          <a:prstGeom prst="rect">
            <a:avLst/>
          </a:prstGeom>
        </p:spPr>
      </p:pic>
    </p:spTree>
    <p:extLst>
      <p:ext uri="{BB962C8B-B14F-4D97-AF65-F5344CB8AC3E}">
        <p14:creationId xmlns:p14="http://schemas.microsoft.com/office/powerpoint/2010/main" val="2515528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46438" y="282746"/>
            <a:ext cx="10515600" cy="1325563"/>
          </a:xfrm>
        </p:spPr>
        <p:txBody>
          <a:bodyPr>
            <a:normAutofit/>
          </a:bodyPr>
          <a:lstStyle/>
          <a:p>
            <a:r>
              <a:rPr lang="fi-FI" sz="1800" dirty="0"/>
              <a:t>Luokka 3:  3 x poikineet </a:t>
            </a:r>
            <a:r>
              <a:rPr lang="fi-FI" sz="1800" dirty="0" err="1"/>
              <a:t>Ay:t</a:t>
            </a:r>
            <a:r>
              <a:rPr lang="fi-FI" sz="1800" dirty="0"/>
              <a:t/>
            </a:r>
            <a:br>
              <a:rPr lang="fi-FI" sz="1800" dirty="0"/>
            </a:br>
            <a:r>
              <a:rPr lang="fi-FI" sz="2400" b="1" dirty="0" smtClean="0"/>
              <a:t>4. sija Oili</a:t>
            </a:r>
            <a:br>
              <a:rPr lang="fi-FI" sz="2400" b="1" dirty="0" smtClean="0"/>
            </a:br>
            <a:r>
              <a:rPr lang="fi-FI" sz="2400" b="1" dirty="0" smtClean="0"/>
              <a:t>om. Huttunen Timo</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375401" y="2868050"/>
            <a:ext cx="4131576" cy="3098681"/>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810" y="1449859"/>
            <a:ext cx="6711092" cy="5033319"/>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232" y="140464"/>
            <a:ext cx="3655541" cy="2211138"/>
          </a:xfrm>
          <a:prstGeom prst="rect">
            <a:avLst/>
          </a:prstGeom>
        </p:spPr>
      </p:pic>
    </p:spTree>
    <p:extLst>
      <p:ext uri="{BB962C8B-B14F-4D97-AF65-F5344CB8AC3E}">
        <p14:creationId xmlns:p14="http://schemas.microsoft.com/office/powerpoint/2010/main" val="2635985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1:  1 x poikineet </a:t>
            </a:r>
            <a:r>
              <a:rPr lang="fi-FI" b="1" dirty="0" err="1" smtClean="0"/>
              <a:t>Ay:t</a:t>
            </a:r>
            <a:endParaRPr lang="fi-FI" b="1" dirty="0"/>
          </a:p>
        </p:txBody>
      </p:sp>
      <p:sp>
        <p:nvSpPr>
          <p:cNvPr id="3" name="Sisällön paikkamerkki 2"/>
          <p:cNvSpPr>
            <a:spLocks noGrp="1"/>
          </p:cNvSpPr>
          <p:nvPr>
            <p:ph idx="1"/>
          </p:nvPr>
        </p:nvSpPr>
        <p:spPr/>
        <p:txBody>
          <a:bodyPr>
            <a:normAutofit fontScale="92500" lnSpcReduction="10000"/>
          </a:bodyPr>
          <a:lstStyle/>
          <a:p>
            <a:pPr marL="0" indent="0">
              <a:buNone/>
            </a:pPr>
            <a:r>
              <a:rPr lang="fi-FI" dirty="0"/>
              <a:t>Luokan kaksi parasta ovat hyvin lähellä toisiaan. Ensimmäiseksi sijoittuneella on vahvempi lantio, paremmin kiinnittynyt etu-utare ja se on myös eturungostaan leveämpi verrattuna upeaan toiseksi tulleeseen </a:t>
            </a:r>
            <a:r>
              <a:rPr lang="fi-FI" dirty="0" err="1"/>
              <a:t>ensikkoon</a:t>
            </a:r>
            <a:r>
              <a:rPr lang="fi-FI" dirty="0"/>
              <a:t>. Toiseksi sijoittuneella on leveämpi ja korkeammalle kiinnittynyt takautare ja se on kauttaaltaan lypsytyyppisempi</a:t>
            </a:r>
            <a:r>
              <a:rPr lang="fi-FI" b="1" dirty="0"/>
              <a:t> </a:t>
            </a:r>
            <a:r>
              <a:rPr lang="fi-FI" dirty="0"/>
              <a:t>kuin kolmanneksi tullut, jolla on ehdottomasti luokan parhaat jalat. Kolmanneksi tullut voittaa neljännen paremmin </a:t>
            </a:r>
            <a:r>
              <a:rPr lang="fi-FI" dirty="0" err="1"/>
              <a:t>kulmautuneiden</a:t>
            </a:r>
            <a:r>
              <a:rPr lang="fi-FI" dirty="0"/>
              <a:t> jalkojen, luustonlaadun ja etukiinnityksen ansiosta. Neljänneksi tullut on lypsytyyppisempi ja sillä on parempi rungon kapasiteetti kuin viidennellä. Viidenneksi ja kuudenneksi sijoittuneen erot olivat pieniä, mutta viidenneksi sijoittunut on eturungostaan ja lantiostaan </a:t>
            </a:r>
            <a:r>
              <a:rPr lang="fi-FI" dirty="0" err="1"/>
              <a:t>leveämpi&amp;vahvempi</a:t>
            </a:r>
            <a:r>
              <a:rPr lang="fi-FI" dirty="0"/>
              <a:t> kuin kuudenneksi sijoittunut, jolla on todella hyvät jalat takaa</a:t>
            </a:r>
            <a:r>
              <a:rPr lang="fi-FI" dirty="0" smtClean="0"/>
              <a:t>.</a:t>
            </a:r>
          </a:p>
          <a:p>
            <a:pPr marL="0" indent="0">
              <a:buNone/>
            </a:pPr>
            <a:r>
              <a:rPr lang="fi-FI" dirty="0"/>
              <a:t>	</a:t>
            </a:r>
            <a:r>
              <a:rPr lang="fi-FI" dirty="0" smtClean="0"/>
              <a:t>						- Tuomari Maiju Pajula</a:t>
            </a:r>
            <a:endParaRPr lang="fi-FI" dirty="0"/>
          </a:p>
          <a:p>
            <a:endParaRPr lang="fi-FI" dirty="0"/>
          </a:p>
        </p:txBody>
      </p:sp>
    </p:spTree>
    <p:extLst>
      <p:ext uri="{BB962C8B-B14F-4D97-AF65-F5344CB8AC3E}">
        <p14:creationId xmlns:p14="http://schemas.microsoft.com/office/powerpoint/2010/main" val="2664031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54676" y="107191"/>
            <a:ext cx="10515600" cy="1325563"/>
          </a:xfrm>
        </p:spPr>
        <p:txBody>
          <a:bodyPr>
            <a:normAutofit/>
          </a:bodyPr>
          <a:lstStyle/>
          <a:p>
            <a:r>
              <a:rPr lang="fi-FI" sz="1800" dirty="0"/>
              <a:t>Luokka 3:  3 x poikineet </a:t>
            </a:r>
            <a:r>
              <a:rPr lang="fi-FI" sz="1800" dirty="0" err="1"/>
              <a:t>Ay:t</a:t>
            </a:r>
            <a:r>
              <a:rPr lang="fi-FI" sz="1800" dirty="0"/>
              <a:t/>
            </a:r>
            <a:br>
              <a:rPr lang="fi-FI" sz="1800" dirty="0"/>
            </a:br>
            <a:r>
              <a:rPr lang="fi-FI" sz="2400" b="1" dirty="0" smtClean="0"/>
              <a:t>5. sija Ninan Oregano</a:t>
            </a:r>
            <a:br>
              <a:rPr lang="fi-FI" sz="2400" b="1" dirty="0" smtClean="0"/>
            </a:br>
            <a:r>
              <a:rPr lang="fi-FI" sz="2400" b="1" dirty="0" smtClean="0"/>
              <a:t>om. Nieminen Nina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50398" y="3014959"/>
            <a:ext cx="4109608" cy="308220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827" y="1291281"/>
            <a:ext cx="7092778" cy="5319584"/>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6605" y="248664"/>
            <a:ext cx="3569043" cy="2252593"/>
          </a:xfrm>
          <a:prstGeom prst="rect">
            <a:avLst/>
          </a:prstGeom>
        </p:spPr>
      </p:pic>
    </p:spTree>
    <p:extLst>
      <p:ext uri="{BB962C8B-B14F-4D97-AF65-F5344CB8AC3E}">
        <p14:creationId xmlns:p14="http://schemas.microsoft.com/office/powerpoint/2010/main" val="1369965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4:  4 – 6 x poikineet </a:t>
            </a:r>
            <a:r>
              <a:rPr lang="fi-FI" b="1" dirty="0" err="1" smtClean="0"/>
              <a:t>Ay:t</a:t>
            </a:r>
            <a:endParaRPr lang="fi-FI" b="1" dirty="0"/>
          </a:p>
        </p:txBody>
      </p:sp>
      <p:sp>
        <p:nvSpPr>
          <p:cNvPr id="3" name="Sisällön paikkamerkki 2"/>
          <p:cNvSpPr>
            <a:spLocks noGrp="1"/>
          </p:cNvSpPr>
          <p:nvPr>
            <p:ph idx="1"/>
          </p:nvPr>
        </p:nvSpPr>
        <p:spPr/>
        <p:txBody>
          <a:bodyPr/>
          <a:lstStyle/>
          <a:p>
            <a:pPr marL="0" indent="0">
              <a:buNone/>
            </a:pPr>
            <a:endParaRPr lang="fi-FI" dirty="0" smtClean="0"/>
          </a:p>
          <a:p>
            <a:pPr marL="0" indent="0">
              <a:buNone/>
            </a:pPr>
            <a:r>
              <a:rPr lang="fi-FI" dirty="0" smtClean="0"/>
              <a:t>Tasainen </a:t>
            </a:r>
            <a:r>
              <a:rPr lang="fi-FI" dirty="0"/>
              <a:t>luokka. Ensimmäiseksi tulleella vastapoikineella lehmällä on vahvempi vuohinen ja lanneselkä kuin toiseksi sijoittuneella. Toiseksi tullut voittaa kolmanneksi sijoittuneen leveämmän ja korkeammalle kiinnittyneen takautareen ansiosta. Kolmanneksi tullut lehmä on tasapainoisempi ja lypsytyyppisempi kuin neljänneksi sijoittunut, hyväluustoinen </a:t>
            </a:r>
            <a:r>
              <a:rPr lang="fi-FI" dirty="0" smtClean="0"/>
              <a:t>lehmä</a:t>
            </a:r>
          </a:p>
          <a:p>
            <a:pPr marL="0" indent="0">
              <a:buNone/>
            </a:pPr>
            <a:r>
              <a:rPr lang="fi-FI" dirty="0" smtClean="0"/>
              <a:t>							- Tuomari Maiju Pajula</a:t>
            </a:r>
            <a:endParaRPr lang="fi-FI" dirty="0"/>
          </a:p>
          <a:p>
            <a:pPr marL="0" indent="0">
              <a:buNone/>
            </a:pPr>
            <a:endParaRPr lang="fi-FI" dirty="0"/>
          </a:p>
        </p:txBody>
      </p:sp>
    </p:spTree>
    <p:extLst>
      <p:ext uri="{BB962C8B-B14F-4D97-AF65-F5344CB8AC3E}">
        <p14:creationId xmlns:p14="http://schemas.microsoft.com/office/powerpoint/2010/main" val="3937358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9962" y="179969"/>
            <a:ext cx="10515600" cy="1325563"/>
          </a:xfrm>
        </p:spPr>
        <p:txBody>
          <a:bodyPr>
            <a:normAutofit/>
          </a:bodyPr>
          <a:lstStyle/>
          <a:p>
            <a:r>
              <a:rPr lang="fi-FI" sz="1800" dirty="0" smtClean="0"/>
              <a:t>Luokka 4:  4-6 x poikineet </a:t>
            </a:r>
            <a:r>
              <a:rPr lang="fi-FI" sz="1800" dirty="0" err="1" smtClean="0"/>
              <a:t>Ay:t</a:t>
            </a:r>
            <a:r>
              <a:rPr lang="fi-FI" sz="1800" dirty="0" smtClean="0"/>
              <a:t/>
            </a:r>
            <a:br>
              <a:rPr lang="fi-FI" sz="1800" dirty="0" smtClean="0"/>
            </a:br>
            <a:r>
              <a:rPr lang="fi-FI" sz="2400" b="1" dirty="0" smtClean="0"/>
              <a:t>1. sija Ninan Laventeli</a:t>
            </a:r>
            <a:br>
              <a:rPr lang="fi-FI" sz="2400" b="1" dirty="0" smtClean="0"/>
            </a:br>
            <a:r>
              <a:rPr lang="fi-FI" sz="2400" b="1" dirty="0" smtClean="0"/>
              <a:t>om. Nieminen Nina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4416" y="1317819"/>
            <a:ext cx="7061000" cy="5295750"/>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38478" y="3161486"/>
            <a:ext cx="3945237" cy="2958928"/>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416" y="317783"/>
            <a:ext cx="3615639" cy="2350548"/>
          </a:xfrm>
          <a:prstGeom prst="rect">
            <a:avLst/>
          </a:prstGeom>
        </p:spPr>
      </p:pic>
    </p:spTree>
    <p:extLst>
      <p:ext uri="{BB962C8B-B14F-4D97-AF65-F5344CB8AC3E}">
        <p14:creationId xmlns:p14="http://schemas.microsoft.com/office/powerpoint/2010/main" val="403951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67416"/>
            <a:ext cx="10515600" cy="1325563"/>
          </a:xfrm>
        </p:spPr>
        <p:txBody>
          <a:bodyPr>
            <a:normAutofit/>
          </a:bodyPr>
          <a:lstStyle/>
          <a:p>
            <a:r>
              <a:rPr lang="fi-FI" sz="1800" dirty="0" smtClean="0"/>
              <a:t>Luokka 4:  4-6 x poikineet </a:t>
            </a:r>
            <a:r>
              <a:rPr lang="fi-FI" sz="1800" dirty="0" err="1" smtClean="0"/>
              <a:t>Ay:t</a:t>
            </a:r>
            <a:r>
              <a:rPr lang="fi-FI" sz="1800" dirty="0" smtClean="0"/>
              <a:t/>
            </a:r>
            <a:br>
              <a:rPr lang="fi-FI" sz="1800" dirty="0" smtClean="0"/>
            </a:br>
            <a:r>
              <a:rPr lang="fi-FI" sz="2400" b="1" dirty="0" smtClean="0"/>
              <a:t>2. sija B. Mango</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289022" y="2717194"/>
            <a:ext cx="4153544" cy="3115157"/>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90" y="1316166"/>
            <a:ext cx="6713838" cy="5035379"/>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6818" y="75470"/>
            <a:ext cx="3362459" cy="2122530"/>
          </a:xfrm>
          <a:prstGeom prst="rect">
            <a:avLst/>
          </a:prstGeom>
        </p:spPr>
      </p:pic>
    </p:spTree>
    <p:extLst>
      <p:ext uri="{BB962C8B-B14F-4D97-AF65-F5344CB8AC3E}">
        <p14:creationId xmlns:p14="http://schemas.microsoft.com/office/powerpoint/2010/main" val="1539081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1800" dirty="0" smtClean="0"/>
              <a:t>Luokka 4: 4-6 x poikineet </a:t>
            </a:r>
            <a:r>
              <a:rPr lang="fi-FI" sz="1800" dirty="0" err="1" smtClean="0"/>
              <a:t>Ay:t</a:t>
            </a:r>
            <a:r>
              <a:rPr lang="fi-FI" sz="1800" dirty="0" smtClean="0"/>
              <a:t/>
            </a:r>
            <a:br>
              <a:rPr lang="fi-FI" sz="1800" dirty="0" smtClean="0"/>
            </a:br>
            <a:r>
              <a:rPr lang="fi-FI" sz="2400" b="1" dirty="0" smtClean="0"/>
              <a:t>3. sija </a:t>
            </a:r>
            <a:r>
              <a:rPr lang="fi-FI" sz="2400" b="1" dirty="0" err="1" smtClean="0"/>
              <a:t>Lili</a:t>
            </a:r>
            <a:r>
              <a:rPr lang="fi-FI" sz="2400" b="1" dirty="0" smtClean="0"/>
              <a:t/>
            </a:r>
            <a:br>
              <a:rPr lang="fi-FI" sz="2400" b="1" dirty="0" smtClean="0"/>
            </a:br>
            <a:r>
              <a:rPr lang="fi-FI" sz="2400" b="1" dirty="0" smtClean="0"/>
              <a:t>om. Huttunen Timo</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481769" y="2954144"/>
            <a:ext cx="4193231" cy="3144923"/>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621" y="1532238"/>
            <a:ext cx="6787978" cy="5090983"/>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7020" y="182053"/>
            <a:ext cx="3620402" cy="2247937"/>
          </a:xfrm>
          <a:prstGeom prst="rect">
            <a:avLst/>
          </a:prstGeom>
        </p:spPr>
      </p:pic>
    </p:spTree>
    <p:extLst>
      <p:ext uri="{BB962C8B-B14F-4D97-AF65-F5344CB8AC3E}">
        <p14:creationId xmlns:p14="http://schemas.microsoft.com/office/powerpoint/2010/main" val="4014500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75654"/>
            <a:ext cx="10515600" cy="1325563"/>
          </a:xfrm>
        </p:spPr>
        <p:txBody>
          <a:bodyPr>
            <a:normAutofit/>
          </a:bodyPr>
          <a:lstStyle/>
          <a:p>
            <a:r>
              <a:rPr lang="fi-FI" sz="1800" dirty="0" smtClean="0"/>
              <a:t>Luokka 4:  -6 x poikineet </a:t>
            </a:r>
            <a:r>
              <a:rPr lang="fi-FI" sz="1800" dirty="0" err="1" smtClean="0"/>
              <a:t>Ay:t</a:t>
            </a:r>
            <a:r>
              <a:rPr lang="fi-FI" sz="1800" dirty="0" smtClean="0"/>
              <a:t/>
            </a:r>
            <a:br>
              <a:rPr lang="fi-FI" sz="1800" dirty="0" smtClean="0"/>
            </a:br>
            <a:r>
              <a:rPr lang="fi-FI" sz="2400" b="1" dirty="0" smtClean="0"/>
              <a:t>4. sija </a:t>
            </a:r>
            <a:r>
              <a:rPr lang="fi-FI" sz="2400" b="1" dirty="0" err="1" smtClean="0"/>
              <a:t>Riitmaan</a:t>
            </a:r>
            <a:r>
              <a:rPr lang="fi-FI" sz="2400" b="1" dirty="0" smtClean="0"/>
              <a:t> </a:t>
            </a:r>
            <a:r>
              <a:rPr lang="fi-FI" sz="2400" b="1" dirty="0" err="1" smtClean="0"/>
              <a:t>Nellabella</a:t>
            </a:r>
            <a:r>
              <a:rPr lang="fi-FI" sz="2400" b="1" dirty="0" smtClean="0"/>
              <a:t/>
            </a:r>
            <a:br>
              <a:rPr lang="fi-FI" sz="2400" b="1" dirty="0" smtClean="0"/>
            </a:br>
            <a:r>
              <a:rPr lang="fi-FI" sz="2400" b="1" dirty="0" smtClean="0"/>
              <a:t>om. </a:t>
            </a:r>
            <a:r>
              <a:rPr lang="fi-FI" sz="2400" b="1" dirty="0" err="1" smtClean="0"/>
              <a:t>Kavander</a:t>
            </a:r>
            <a:r>
              <a:rPr lang="fi-FI" sz="2400" b="1" dirty="0" smtClean="0"/>
              <a:t> Mika ja Elina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2654" y="1323996"/>
            <a:ext cx="7085714" cy="5314286"/>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42660" y="2927142"/>
            <a:ext cx="4241302" cy="3180977"/>
          </a:xfrm>
          <a:prstGeom prst="rect">
            <a:avLst/>
          </a:prstGeom>
        </p:spPr>
      </p:pic>
      <p:pic>
        <p:nvPicPr>
          <p:cNvPr id="3" name="Kuv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368" y="27512"/>
            <a:ext cx="3789405" cy="2369467"/>
          </a:xfrm>
          <a:prstGeom prst="rect">
            <a:avLst/>
          </a:prstGeom>
        </p:spPr>
      </p:pic>
    </p:spTree>
    <p:extLst>
      <p:ext uri="{BB962C8B-B14F-4D97-AF65-F5344CB8AC3E}">
        <p14:creationId xmlns:p14="http://schemas.microsoft.com/office/powerpoint/2010/main" val="312315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5: Tuotosluokka Ay</a:t>
            </a:r>
            <a:br>
              <a:rPr lang="fi-FI" b="1" dirty="0" smtClean="0"/>
            </a:br>
            <a:r>
              <a:rPr lang="fi-FI" b="1" dirty="0" err="1" smtClean="0"/>
              <a:t>elinikäistotos</a:t>
            </a:r>
            <a:r>
              <a:rPr lang="fi-FI" b="1" dirty="0" smtClean="0"/>
              <a:t> min. 70 000 kg</a:t>
            </a:r>
            <a:endParaRPr lang="fi-FI" b="1" dirty="0"/>
          </a:p>
        </p:txBody>
      </p:sp>
      <p:sp>
        <p:nvSpPr>
          <p:cNvPr id="3" name="Sisällön paikkamerkki 2"/>
          <p:cNvSpPr>
            <a:spLocks noGrp="1"/>
          </p:cNvSpPr>
          <p:nvPr>
            <p:ph idx="1"/>
          </p:nvPr>
        </p:nvSpPr>
        <p:spPr/>
        <p:txBody>
          <a:bodyPr>
            <a:normAutofit lnSpcReduction="10000"/>
          </a:bodyPr>
          <a:lstStyle/>
          <a:p>
            <a:pPr marL="0" indent="0">
              <a:buNone/>
            </a:pPr>
            <a:endParaRPr lang="fi-FI" dirty="0" smtClean="0"/>
          </a:p>
          <a:p>
            <a:pPr marL="0" indent="0">
              <a:buNone/>
            </a:pPr>
            <a:r>
              <a:rPr lang="fi-FI" dirty="0" smtClean="0"/>
              <a:t>Ensimmäinen </a:t>
            </a:r>
            <a:r>
              <a:rPr lang="fi-FI" dirty="0"/>
              <a:t>on lypsytyyppinen, tasapainoinen lehmä, jolla on todella hyvät jalat. Se voittaa toiseksi tulleen, jo 100-tuhatta kiloa lypsäneen lehmän, leveämmän rinnan, paremman luustolaadun ja leveämmän lantion ansiosta. Toiseksi tullut voittaa kolmanneksi tulleen paremman rungon syvyyden, lypsytyyppisyyden ja etukiinnityksen ansiosta. Kolmanneksi sijoittuneella on korkeammalle kiinnittynyt takautare ja paremmin sijoittuneet vetimet kuin neljänneksi tulleella. Neljännellä on paremmat jalat ja utareen kiinnitykset kuin viidenneksi tulleella hyvärunkoisella lehmällä.</a:t>
            </a:r>
          </a:p>
          <a:p>
            <a:pPr marL="0" indent="0">
              <a:buNone/>
            </a:pPr>
            <a:r>
              <a:rPr lang="fi-FI" dirty="0" smtClean="0"/>
              <a:t>							- Tuomari Maiju Pajula</a:t>
            </a:r>
            <a:endParaRPr lang="fi-FI" dirty="0"/>
          </a:p>
        </p:txBody>
      </p:sp>
    </p:spTree>
    <p:extLst>
      <p:ext uri="{BB962C8B-B14F-4D97-AF65-F5344CB8AC3E}">
        <p14:creationId xmlns:p14="http://schemas.microsoft.com/office/powerpoint/2010/main" val="2996794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83892"/>
            <a:ext cx="10515600" cy="1325563"/>
          </a:xfrm>
        </p:spPr>
        <p:txBody>
          <a:bodyPr>
            <a:normAutofit/>
          </a:bodyPr>
          <a:lstStyle/>
          <a:p>
            <a:r>
              <a:rPr lang="fi-FI" sz="1800" dirty="0" smtClean="0"/>
              <a:t>Luokka 5:  Tuotosluokka Ay, elinikäistuotos min. 70 000 kg</a:t>
            </a:r>
            <a:br>
              <a:rPr lang="fi-FI" sz="1800" dirty="0" smtClean="0"/>
            </a:br>
            <a:r>
              <a:rPr lang="fi-FI" sz="2400" b="1" dirty="0" smtClean="0"/>
              <a:t>1. sija </a:t>
            </a:r>
            <a:r>
              <a:rPr lang="fi-FI" sz="2400" b="1" dirty="0" err="1" smtClean="0"/>
              <a:t>Joukolan</a:t>
            </a:r>
            <a:r>
              <a:rPr lang="fi-FI" sz="2400" b="1" dirty="0" smtClean="0"/>
              <a:t> Jakarta</a:t>
            </a:r>
            <a:br>
              <a:rPr lang="fi-FI" sz="2400" b="1" dirty="0" smtClean="0"/>
            </a:br>
            <a:r>
              <a:rPr lang="fi-FI" sz="2400" b="1" dirty="0" smtClean="0"/>
              <a:t>om. Laiholahti Jouko ja Laura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0892" y="1309580"/>
            <a:ext cx="6962146" cy="5221610"/>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31071" y="2887494"/>
            <a:ext cx="4164224" cy="3123168"/>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038" y="57429"/>
            <a:ext cx="3677037" cy="2238032"/>
          </a:xfrm>
          <a:prstGeom prst="rect">
            <a:avLst/>
          </a:prstGeom>
        </p:spPr>
      </p:pic>
    </p:spTree>
    <p:extLst>
      <p:ext uri="{BB962C8B-B14F-4D97-AF65-F5344CB8AC3E}">
        <p14:creationId xmlns:p14="http://schemas.microsoft.com/office/powerpoint/2010/main" val="408879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64059" y="144849"/>
            <a:ext cx="10515600" cy="1325563"/>
          </a:xfrm>
        </p:spPr>
        <p:txBody>
          <a:bodyPr>
            <a:normAutofit/>
          </a:bodyPr>
          <a:lstStyle/>
          <a:p>
            <a:r>
              <a:rPr lang="fi-FI" sz="1800" dirty="0"/>
              <a:t>Luokka 5:  Tuotosluokka Ay, elinikäistuotos min. 70 000 </a:t>
            </a:r>
            <a:r>
              <a:rPr lang="fi-FI" sz="1800" dirty="0" smtClean="0"/>
              <a:t>kg</a:t>
            </a:r>
            <a:br>
              <a:rPr lang="fi-FI" sz="1800" dirty="0" smtClean="0"/>
            </a:br>
            <a:r>
              <a:rPr lang="fi-FI" sz="2400" b="1" dirty="0" smtClean="0"/>
              <a:t>2. sija Elo</a:t>
            </a:r>
            <a:br>
              <a:rPr lang="fi-FI" sz="2400" b="1" dirty="0" smtClean="0"/>
            </a:br>
            <a:r>
              <a:rPr lang="fi-FI" sz="2400" b="1" dirty="0" smtClean="0"/>
              <a:t>om. Huttunen Timo</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670" y="1470412"/>
            <a:ext cx="6654285" cy="4990714"/>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75610" y="2847461"/>
            <a:ext cx="4129904" cy="3097428"/>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945" y="90633"/>
            <a:ext cx="3407865" cy="2240590"/>
          </a:xfrm>
          <a:prstGeom prst="rect">
            <a:avLst/>
          </a:prstGeom>
        </p:spPr>
      </p:pic>
    </p:spTree>
    <p:extLst>
      <p:ext uri="{BB962C8B-B14F-4D97-AF65-F5344CB8AC3E}">
        <p14:creationId xmlns:p14="http://schemas.microsoft.com/office/powerpoint/2010/main" val="1674825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46437" y="258033"/>
            <a:ext cx="10515600" cy="1325563"/>
          </a:xfrm>
        </p:spPr>
        <p:txBody>
          <a:bodyPr>
            <a:normAutofit/>
          </a:bodyPr>
          <a:lstStyle/>
          <a:p>
            <a:r>
              <a:rPr lang="fi-FI" sz="1800" dirty="0"/>
              <a:t>Luokka 5:  Tuotosluokka Ay, elinikäistuotos min. 70 000 </a:t>
            </a:r>
            <a:r>
              <a:rPr lang="fi-FI" sz="1800" dirty="0" smtClean="0"/>
              <a:t>kg</a:t>
            </a:r>
            <a:br>
              <a:rPr lang="fi-FI" sz="1800" dirty="0" smtClean="0"/>
            </a:br>
            <a:r>
              <a:rPr lang="fi-FI" sz="2400" b="1" dirty="0" smtClean="0"/>
              <a:t>3. sija Ibiza</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85868" y="2728179"/>
            <a:ext cx="4065674" cy="304925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06" y="1438814"/>
            <a:ext cx="6955105" cy="4904494"/>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3917" y="189471"/>
            <a:ext cx="3559647" cy="2262519"/>
          </a:xfrm>
          <a:prstGeom prst="rect">
            <a:avLst/>
          </a:prstGeom>
        </p:spPr>
      </p:pic>
    </p:spTree>
    <p:extLst>
      <p:ext uri="{BB962C8B-B14F-4D97-AF65-F5344CB8AC3E}">
        <p14:creationId xmlns:p14="http://schemas.microsoft.com/office/powerpoint/2010/main" val="154870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1800" dirty="0" smtClean="0"/>
              <a:t>Luokka 1:  1 x poikineet </a:t>
            </a:r>
            <a:r>
              <a:rPr lang="fi-FI" sz="1800" dirty="0" err="1" smtClean="0"/>
              <a:t>Ay:t</a:t>
            </a:r>
            <a:r>
              <a:rPr lang="fi-FI" sz="1800" dirty="0"/>
              <a:t/>
            </a:r>
            <a:br>
              <a:rPr lang="fi-FI" sz="1800" dirty="0"/>
            </a:br>
            <a:r>
              <a:rPr lang="fi-FI" sz="2400" b="1" dirty="0" smtClean="0"/>
              <a:t>1. sija </a:t>
            </a:r>
            <a:r>
              <a:rPr lang="fi-FI" sz="2400" b="1" dirty="0" err="1" smtClean="0"/>
              <a:t>Joukolan</a:t>
            </a:r>
            <a:r>
              <a:rPr lang="fi-FI" sz="2400" b="1" dirty="0" smtClean="0"/>
              <a:t> </a:t>
            </a:r>
            <a:r>
              <a:rPr lang="fi-FI" sz="2400" b="1" dirty="0" err="1" smtClean="0"/>
              <a:t>Rommikki</a:t>
            </a:r>
            <a:r>
              <a:rPr lang="fi-FI" sz="2400" b="1" dirty="0" smtClean="0"/>
              <a:t/>
            </a:r>
            <a:br>
              <a:rPr lang="fi-FI" sz="2400" b="1" dirty="0" smtClean="0"/>
            </a:br>
            <a:r>
              <a:rPr lang="fi-FI" sz="2400" b="1" dirty="0" smtClean="0"/>
              <a:t>om. Laiholahti Jouko ja Laura</a:t>
            </a:r>
            <a:endParaRPr lang="fi-FI" sz="2400" b="1"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6178" y="1540243"/>
            <a:ext cx="6797389" cy="5098042"/>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31708" y="2999428"/>
            <a:ext cx="4158693" cy="3119020"/>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567" y="77029"/>
            <a:ext cx="3777563" cy="2547928"/>
          </a:xfrm>
          <a:prstGeom prst="rect">
            <a:avLst/>
          </a:prstGeom>
        </p:spPr>
      </p:pic>
    </p:spTree>
    <p:extLst>
      <p:ext uri="{BB962C8B-B14F-4D97-AF65-F5344CB8AC3E}">
        <p14:creationId xmlns:p14="http://schemas.microsoft.com/office/powerpoint/2010/main" val="253526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1800" dirty="0"/>
              <a:t>Luokka 5:  Tuotosluokka Ay, elinikäistuotos min. 70 000 </a:t>
            </a:r>
            <a:r>
              <a:rPr lang="fi-FI" sz="1800" dirty="0" smtClean="0"/>
              <a:t>kg</a:t>
            </a:r>
            <a:br>
              <a:rPr lang="fi-FI" sz="1800" dirty="0" smtClean="0"/>
            </a:br>
            <a:r>
              <a:rPr lang="fi-FI" sz="2400" b="1" dirty="0" smtClean="0"/>
              <a:t>4. sija Kippari</a:t>
            </a:r>
            <a:br>
              <a:rPr lang="fi-FI" sz="2400" b="1" dirty="0" smtClean="0"/>
            </a:br>
            <a:r>
              <a:rPr lang="fi-FI" sz="2400" b="1" dirty="0" smtClean="0"/>
              <a:t>om. Huttunen Timo</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117145" y="2864360"/>
            <a:ext cx="4171096" cy="3128321"/>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13" y="1565189"/>
            <a:ext cx="6598507" cy="4948880"/>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7620" y="106559"/>
            <a:ext cx="3566985" cy="2236413"/>
          </a:xfrm>
          <a:prstGeom prst="rect">
            <a:avLst/>
          </a:prstGeom>
        </p:spPr>
      </p:pic>
    </p:spTree>
    <p:extLst>
      <p:ext uri="{BB962C8B-B14F-4D97-AF65-F5344CB8AC3E}">
        <p14:creationId xmlns:p14="http://schemas.microsoft.com/office/powerpoint/2010/main" val="216945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58033"/>
            <a:ext cx="10515600" cy="1325563"/>
          </a:xfrm>
        </p:spPr>
        <p:txBody>
          <a:bodyPr>
            <a:normAutofit/>
          </a:bodyPr>
          <a:lstStyle/>
          <a:p>
            <a:r>
              <a:rPr lang="fi-FI" sz="1800" dirty="0"/>
              <a:t>Luokka 5:  Tuotosluokka Ay, elinikäistuotos min. 70 000 </a:t>
            </a:r>
            <a:r>
              <a:rPr lang="fi-FI" sz="1800" dirty="0" smtClean="0"/>
              <a:t>kg</a:t>
            </a:r>
            <a:br>
              <a:rPr lang="fi-FI" sz="1800" dirty="0" smtClean="0"/>
            </a:br>
            <a:r>
              <a:rPr lang="fi-FI" sz="2400" b="1" dirty="0" smtClean="0"/>
              <a:t>5. sija Lehtirannan Ysi</a:t>
            </a:r>
            <a:br>
              <a:rPr lang="fi-FI" sz="2400" b="1" dirty="0" smtClean="0"/>
            </a:br>
            <a:r>
              <a:rPr lang="fi-FI" sz="2400" b="1" dirty="0" smtClean="0"/>
              <a:t>om. </a:t>
            </a:r>
            <a:r>
              <a:rPr lang="fi-FI" sz="2400" b="1" dirty="0" err="1" smtClean="0"/>
              <a:t>Mty</a:t>
            </a:r>
            <a:r>
              <a:rPr lang="fi-FI" sz="2400" b="1" dirty="0" smtClean="0"/>
              <a:t> Mikkola Kalle ja Jussi</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20476" y="2950428"/>
            <a:ext cx="4164526" cy="3123394"/>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541" y="1410728"/>
            <a:ext cx="6911546" cy="5183660"/>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428" y="65903"/>
            <a:ext cx="3525787" cy="2282524"/>
          </a:xfrm>
          <a:prstGeom prst="rect">
            <a:avLst/>
          </a:prstGeom>
        </p:spPr>
      </p:pic>
    </p:spTree>
    <p:extLst>
      <p:ext uri="{BB962C8B-B14F-4D97-AF65-F5344CB8AC3E}">
        <p14:creationId xmlns:p14="http://schemas.microsoft.com/office/powerpoint/2010/main" val="3511462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tsikko 18"/>
          <p:cNvSpPr>
            <a:spLocks noGrp="1"/>
          </p:cNvSpPr>
          <p:nvPr>
            <p:ph type="title"/>
          </p:nvPr>
        </p:nvSpPr>
        <p:spPr/>
        <p:txBody>
          <a:bodyPr/>
          <a:lstStyle/>
          <a:p>
            <a:pPr algn="ctr"/>
            <a:r>
              <a:rPr lang="fi-FI" b="1" dirty="0" smtClean="0"/>
              <a:t>AYRSHIRE CHAMPION</a:t>
            </a:r>
            <a:endParaRPr lang="fi-FI" b="1" dirty="0"/>
          </a:p>
        </p:txBody>
      </p:sp>
      <p:sp>
        <p:nvSpPr>
          <p:cNvPr id="20" name="Tekstin paikkamerkki 19"/>
          <p:cNvSpPr>
            <a:spLocks noGrp="1"/>
          </p:cNvSpPr>
          <p:nvPr>
            <p:ph type="body" idx="1"/>
          </p:nvPr>
        </p:nvSpPr>
        <p:spPr/>
        <p:txBody>
          <a:bodyPr>
            <a:normAutofit/>
          </a:bodyPr>
          <a:lstStyle/>
          <a:p>
            <a:r>
              <a:rPr lang="fi-FI" dirty="0" smtClean="0"/>
              <a:t>Ay-</a:t>
            </a:r>
            <a:r>
              <a:rPr lang="fi-FI" dirty="0" err="1" smtClean="0"/>
              <a:t>Champion</a:t>
            </a:r>
            <a:r>
              <a:rPr lang="fi-FI" dirty="0" smtClean="0"/>
              <a:t> </a:t>
            </a:r>
            <a:r>
              <a:rPr lang="fi-FI" dirty="0" err="1" smtClean="0"/>
              <a:t>Riitmaan</a:t>
            </a:r>
            <a:r>
              <a:rPr lang="fi-FI" dirty="0" smtClean="0"/>
              <a:t> </a:t>
            </a:r>
            <a:r>
              <a:rPr lang="fi-FI" dirty="0" err="1" smtClean="0"/>
              <a:t>Odeleine</a:t>
            </a:r>
            <a:endParaRPr lang="fi-FI" dirty="0" smtClean="0"/>
          </a:p>
          <a:p>
            <a:endParaRPr lang="fi-FI" dirty="0"/>
          </a:p>
        </p:txBody>
      </p:sp>
      <p:pic>
        <p:nvPicPr>
          <p:cNvPr id="17" name="Sisällön paikkamerkki 1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0975" y="2397211"/>
            <a:ext cx="5059309" cy="3792452"/>
          </a:xfrm>
        </p:spPr>
      </p:pic>
      <p:sp>
        <p:nvSpPr>
          <p:cNvPr id="21" name="Tekstin paikkamerkki 20"/>
          <p:cNvSpPr>
            <a:spLocks noGrp="1"/>
          </p:cNvSpPr>
          <p:nvPr>
            <p:ph type="body" sz="quarter" idx="3"/>
          </p:nvPr>
        </p:nvSpPr>
        <p:spPr/>
        <p:txBody>
          <a:bodyPr/>
          <a:lstStyle/>
          <a:p>
            <a:r>
              <a:rPr lang="fi-FI" dirty="0" smtClean="0"/>
              <a:t>Ay-</a:t>
            </a:r>
            <a:r>
              <a:rPr lang="fi-FI" dirty="0" err="1" smtClean="0"/>
              <a:t>Varachampion</a:t>
            </a:r>
            <a:r>
              <a:rPr lang="fi-FI" dirty="0" smtClean="0"/>
              <a:t> Lallin Nafta</a:t>
            </a:r>
          </a:p>
          <a:p>
            <a:endParaRPr lang="fi-FI" dirty="0"/>
          </a:p>
        </p:txBody>
      </p:sp>
      <p:pic>
        <p:nvPicPr>
          <p:cNvPr id="18" name="Sisällön paikkamerkki 1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63060" y="2397211"/>
            <a:ext cx="5057619" cy="3792452"/>
          </a:xfrm>
          <a:prstGeom prst="rect">
            <a:avLst/>
          </a:prstGeom>
        </p:spPr>
      </p:pic>
    </p:spTree>
    <p:extLst>
      <p:ext uri="{BB962C8B-B14F-4D97-AF65-F5344CB8AC3E}">
        <p14:creationId xmlns:p14="http://schemas.microsoft.com/office/powerpoint/2010/main" val="2120847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Luokka 6:  1-2 x poikineet </a:t>
            </a:r>
            <a:r>
              <a:rPr lang="fi-FI" dirty="0" err="1" smtClean="0"/>
              <a:t>Holsteinit</a:t>
            </a:r>
            <a:endParaRPr lang="fi-FI" dirty="0"/>
          </a:p>
        </p:txBody>
      </p:sp>
      <p:sp>
        <p:nvSpPr>
          <p:cNvPr id="3" name="Sisällön paikkamerkki 2"/>
          <p:cNvSpPr>
            <a:spLocks noGrp="1"/>
          </p:cNvSpPr>
          <p:nvPr>
            <p:ph idx="1"/>
          </p:nvPr>
        </p:nvSpPr>
        <p:spPr/>
        <p:txBody>
          <a:bodyPr>
            <a:normAutofit lnSpcReduction="10000"/>
          </a:bodyPr>
          <a:lstStyle/>
          <a:p>
            <a:pPr marL="0" indent="0">
              <a:buNone/>
            </a:pPr>
            <a:r>
              <a:rPr lang="fi-FI" dirty="0"/>
              <a:t>Haastava luokka </a:t>
            </a:r>
            <a:r>
              <a:rPr lang="fi-FI" dirty="0" err="1"/>
              <a:t>tuomaroida</a:t>
            </a:r>
            <a:r>
              <a:rPr lang="fi-FI" dirty="0"/>
              <a:t>, sillä </a:t>
            </a:r>
            <a:r>
              <a:rPr lang="fi-FI" dirty="0" err="1"/>
              <a:t>ensikot</a:t>
            </a:r>
            <a:r>
              <a:rPr lang="fi-FI" dirty="0"/>
              <a:t> usein jäävät kapasiteetin kehityksen puolesta varjoon vanhemmille eläimille. Luokassa kuitenkin helppo voittaja. Pitkä, lypsytyyppinen, hieno luusto ja hyvin kiinnittynyt utare. Voittaa toiseksi sijoittuneen paremmalla etukiinnityksellä. Toiseksi sijoittunut menee kolmannen edelle paremman takautareen, syvemmän rungon ja lypsytyyppisyyden ansiosta. Kolmanneksi sijoittuneen </a:t>
            </a:r>
            <a:r>
              <a:rPr lang="fi-FI" dirty="0" err="1"/>
              <a:t>ensikon</a:t>
            </a:r>
            <a:r>
              <a:rPr lang="fi-FI" dirty="0"/>
              <a:t> harmonia, lanneselkä ja eturungon vahvuus on parempi ja kestävämpi kuin neljänneksi sijoittuneella, jolla on äärettömän hyvä takakiinnitys ja keskiside. Neljäs voittaa viidennen leveämmän takautareen ansiosta. Viidennellä on hienosti rungon kapasiteettia ensikoksi</a:t>
            </a:r>
            <a:r>
              <a:rPr lang="fi-FI" dirty="0" smtClean="0"/>
              <a:t>.</a:t>
            </a:r>
          </a:p>
          <a:p>
            <a:pPr marL="0" indent="0">
              <a:buNone/>
            </a:pPr>
            <a:r>
              <a:rPr lang="fi-FI" dirty="0"/>
              <a:t>	</a:t>
            </a:r>
            <a:r>
              <a:rPr lang="fi-FI" dirty="0" smtClean="0"/>
              <a:t>						- Tuomari Maiju Pajula</a:t>
            </a:r>
            <a:endParaRPr lang="fi-FI" dirty="0"/>
          </a:p>
          <a:p>
            <a:pPr marL="0" indent="0">
              <a:buNone/>
            </a:pPr>
            <a:endParaRPr lang="fi-FI" dirty="0"/>
          </a:p>
        </p:txBody>
      </p:sp>
    </p:spTree>
    <p:extLst>
      <p:ext uri="{BB962C8B-B14F-4D97-AF65-F5344CB8AC3E}">
        <p14:creationId xmlns:p14="http://schemas.microsoft.com/office/powerpoint/2010/main" val="3796490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66271"/>
            <a:ext cx="10515600" cy="1325563"/>
          </a:xfrm>
        </p:spPr>
        <p:txBody>
          <a:bodyPr>
            <a:normAutofit/>
          </a:bodyPr>
          <a:lstStyle/>
          <a:p>
            <a:r>
              <a:rPr lang="fi-FI" sz="1800" dirty="0" smtClean="0"/>
              <a:t>Luokka 6:  1-2 x poikineet </a:t>
            </a:r>
            <a:r>
              <a:rPr lang="fi-FI" sz="1800" dirty="0" err="1" smtClean="0"/>
              <a:t>Holsteinit</a:t>
            </a:r>
            <a:r>
              <a:rPr lang="fi-FI" sz="1800" dirty="0" smtClean="0"/>
              <a:t/>
            </a:r>
            <a:br>
              <a:rPr lang="fi-FI" sz="1800" dirty="0" smtClean="0"/>
            </a:br>
            <a:r>
              <a:rPr lang="fi-FI" sz="2400" b="1" dirty="0" smtClean="0"/>
              <a:t>1. sija </a:t>
            </a:r>
            <a:r>
              <a:rPr lang="fi-FI" sz="2400" b="1" dirty="0" err="1" smtClean="0"/>
              <a:t>Joukolan</a:t>
            </a:r>
            <a:r>
              <a:rPr lang="fi-FI" sz="2400" b="1" dirty="0" smtClean="0"/>
              <a:t> </a:t>
            </a:r>
            <a:r>
              <a:rPr lang="fi-FI" sz="2400" b="1" dirty="0" err="1" smtClean="0"/>
              <a:t>E.Bibian</a:t>
            </a:r>
            <a:r>
              <a:rPr lang="fi-FI" sz="2400" b="1" dirty="0" smtClean="0"/>
              <a:t/>
            </a:r>
            <a:br>
              <a:rPr lang="fi-FI" sz="2400" b="1" dirty="0" smtClean="0"/>
            </a:br>
            <a:r>
              <a:rPr lang="fi-FI" sz="2400" b="1" dirty="0" smtClean="0"/>
              <a:t>om. Laiholahti Jouko ja Laura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469165" y="2870970"/>
            <a:ext cx="4109608" cy="308220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162" y="1375892"/>
            <a:ext cx="6787978" cy="5090984"/>
          </a:xfrm>
          <a:prstGeom prst="rect">
            <a:avLst/>
          </a:prstGeom>
        </p:spPr>
      </p:pic>
      <p:pic>
        <p:nvPicPr>
          <p:cNvPr id="3" name="Kuva 2"/>
          <p:cNvPicPr>
            <a:picLocks noChangeAspect="1"/>
          </p:cNvPicPr>
          <p:nvPr/>
        </p:nvPicPr>
        <p:blipFill rotWithShape="1">
          <a:blip r:embed="rId4">
            <a:extLst>
              <a:ext uri="{28A0092B-C50C-407E-A947-70E740481C1C}">
                <a14:useLocalDpi xmlns:a14="http://schemas.microsoft.com/office/drawing/2010/main" val="0"/>
              </a:ext>
            </a:extLst>
          </a:blip>
          <a:srcRect l="7200" t="1827" r="4546" b="-1827"/>
          <a:stretch/>
        </p:blipFill>
        <p:spPr>
          <a:xfrm>
            <a:off x="7882580" y="102961"/>
            <a:ext cx="3534033" cy="2254307"/>
          </a:xfrm>
          <a:prstGeom prst="rect">
            <a:avLst/>
          </a:prstGeom>
        </p:spPr>
      </p:pic>
    </p:spTree>
    <p:extLst>
      <p:ext uri="{BB962C8B-B14F-4D97-AF65-F5344CB8AC3E}">
        <p14:creationId xmlns:p14="http://schemas.microsoft.com/office/powerpoint/2010/main" val="3052004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9963" y="200368"/>
            <a:ext cx="10515600" cy="1325563"/>
          </a:xfrm>
        </p:spPr>
        <p:txBody>
          <a:bodyPr>
            <a:normAutofit/>
          </a:bodyPr>
          <a:lstStyle/>
          <a:p>
            <a:r>
              <a:rPr lang="fi-FI" sz="1800" dirty="0"/>
              <a:t>Luokka 6:  1-2 x poikineet </a:t>
            </a:r>
            <a:r>
              <a:rPr lang="fi-FI" sz="1800" dirty="0" err="1" smtClean="0"/>
              <a:t>Holsteinit</a:t>
            </a:r>
            <a:r>
              <a:rPr lang="fi-FI" sz="1800" dirty="0" smtClean="0"/>
              <a:t/>
            </a:r>
            <a:br>
              <a:rPr lang="fi-FI" sz="1800" dirty="0" smtClean="0"/>
            </a:br>
            <a:r>
              <a:rPr lang="fi-FI" sz="2400" b="1" dirty="0" smtClean="0"/>
              <a:t>2. sija Vanhatalon </a:t>
            </a:r>
            <a:r>
              <a:rPr lang="fi-FI" sz="2400" b="1" dirty="0" err="1" smtClean="0"/>
              <a:t>Triana</a:t>
            </a:r>
            <a:r>
              <a:rPr lang="fi-FI" sz="2400" b="1" dirty="0" smtClean="0"/>
              <a:t/>
            </a:r>
            <a:br>
              <a:rPr lang="fi-FI" sz="2400" b="1" dirty="0" smtClean="0"/>
            </a:br>
            <a:r>
              <a:rPr lang="fi-FI" sz="2400" b="1" dirty="0" smtClean="0"/>
              <a:t>om. Laiholahti Jouko ja Laura</a:t>
            </a:r>
            <a:endParaRPr lang="fi-FI" sz="2000" b="1"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486732" y="2972570"/>
            <a:ext cx="4021738" cy="3016303"/>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528" y="1359243"/>
            <a:ext cx="6843129" cy="5132347"/>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1985" y="0"/>
            <a:ext cx="3747186" cy="2444810"/>
          </a:xfrm>
          <a:prstGeom prst="rect">
            <a:avLst/>
          </a:prstGeom>
        </p:spPr>
      </p:pic>
    </p:spTree>
    <p:extLst>
      <p:ext uri="{BB962C8B-B14F-4D97-AF65-F5344CB8AC3E}">
        <p14:creationId xmlns:p14="http://schemas.microsoft.com/office/powerpoint/2010/main" val="3903805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9962" y="92539"/>
            <a:ext cx="10515600" cy="1325563"/>
          </a:xfrm>
        </p:spPr>
        <p:txBody>
          <a:bodyPr>
            <a:normAutofit/>
          </a:bodyPr>
          <a:lstStyle/>
          <a:p>
            <a:r>
              <a:rPr lang="fi-FI" sz="1800" dirty="0"/>
              <a:t>Luokka 6:  1-2 x poikineet </a:t>
            </a:r>
            <a:r>
              <a:rPr lang="fi-FI" sz="1800" dirty="0" err="1" smtClean="0"/>
              <a:t>Holsteinit</a:t>
            </a:r>
            <a:r>
              <a:rPr lang="fi-FI" sz="1800" dirty="0" smtClean="0"/>
              <a:t/>
            </a:r>
            <a:br>
              <a:rPr lang="fi-FI" sz="1800" dirty="0" smtClean="0"/>
            </a:br>
            <a:r>
              <a:rPr lang="fi-FI" sz="2400" b="1" dirty="0" smtClean="0"/>
              <a:t>3. sija Lehtirannan Raymond</a:t>
            </a:r>
            <a:br>
              <a:rPr lang="fi-FI" sz="2400" b="1" dirty="0" smtClean="0"/>
            </a:br>
            <a:r>
              <a:rPr lang="fi-FI" sz="2400" b="1" dirty="0" smtClean="0"/>
              <a:t>om. </a:t>
            </a:r>
            <a:r>
              <a:rPr lang="fi-FI" sz="2400" b="1" dirty="0" err="1" smtClean="0"/>
              <a:t>Mty</a:t>
            </a:r>
            <a:r>
              <a:rPr lang="fi-FI" sz="2400" b="1" dirty="0" smtClean="0"/>
              <a:t> Mikkola Kalle ja Jussi</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32549" y="3067131"/>
            <a:ext cx="4087641" cy="3065730"/>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162" y="1324232"/>
            <a:ext cx="7092778" cy="5319584"/>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6902" y="280029"/>
            <a:ext cx="3601352" cy="2276146"/>
          </a:xfrm>
          <a:prstGeom prst="rect">
            <a:avLst/>
          </a:prstGeom>
        </p:spPr>
      </p:pic>
    </p:spTree>
    <p:extLst>
      <p:ext uri="{BB962C8B-B14F-4D97-AF65-F5344CB8AC3E}">
        <p14:creationId xmlns:p14="http://schemas.microsoft.com/office/powerpoint/2010/main" val="155858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08606"/>
            <a:ext cx="10515600" cy="1325563"/>
          </a:xfrm>
        </p:spPr>
        <p:txBody>
          <a:bodyPr>
            <a:normAutofit/>
          </a:bodyPr>
          <a:lstStyle/>
          <a:p>
            <a:r>
              <a:rPr lang="fi-FI" sz="1800" dirty="0"/>
              <a:t>Luokka 6:  1-2 x poikineet </a:t>
            </a:r>
            <a:r>
              <a:rPr lang="fi-FI" sz="1800" dirty="0" err="1" smtClean="0"/>
              <a:t>Holsteinit</a:t>
            </a:r>
            <a:r>
              <a:rPr lang="fi-FI" sz="1800" dirty="0" smtClean="0"/>
              <a:t/>
            </a:r>
            <a:br>
              <a:rPr lang="fi-FI" sz="1800" dirty="0" smtClean="0"/>
            </a:br>
            <a:r>
              <a:rPr lang="fi-FI" sz="2400" b="1" dirty="0" smtClean="0"/>
              <a:t>4. sija Pätevä</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331241" y="2835441"/>
            <a:ext cx="4211207" cy="315840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59244"/>
            <a:ext cx="6881336" cy="5161003"/>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481" y="138468"/>
            <a:ext cx="3570460" cy="2170572"/>
          </a:xfrm>
          <a:prstGeom prst="rect">
            <a:avLst/>
          </a:prstGeom>
        </p:spPr>
      </p:pic>
    </p:spTree>
    <p:extLst>
      <p:ext uri="{BB962C8B-B14F-4D97-AF65-F5344CB8AC3E}">
        <p14:creationId xmlns:p14="http://schemas.microsoft.com/office/powerpoint/2010/main" val="434227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92130"/>
            <a:ext cx="10515600" cy="1325563"/>
          </a:xfrm>
        </p:spPr>
        <p:txBody>
          <a:bodyPr>
            <a:normAutofit/>
          </a:bodyPr>
          <a:lstStyle/>
          <a:p>
            <a:r>
              <a:rPr lang="fi-FI" sz="1800" dirty="0"/>
              <a:t>Luokka 6:  1-2 x poikineet </a:t>
            </a:r>
            <a:r>
              <a:rPr lang="fi-FI" sz="1800" dirty="0" err="1" smtClean="0"/>
              <a:t>Holsteinit</a:t>
            </a:r>
            <a:r>
              <a:rPr lang="fi-FI" sz="1800" dirty="0" smtClean="0"/>
              <a:t/>
            </a:r>
            <a:br>
              <a:rPr lang="fi-FI" sz="1800" dirty="0" smtClean="0"/>
            </a:br>
            <a:r>
              <a:rPr lang="fi-FI" sz="2400" b="1" dirty="0" smtClean="0"/>
              <a:t>5. sija Lehtirannan </a:t>
            </a:r>
            <a:r>
              <a:rPr lang="fi-FI" sz="2400" b="1" dirty="0" err="1" smtClean="0"/>
              <a:t>Remix</a:t>
            </a:r>
            <a:r>
              <a:rPr lang="fi-FI" sz="2400" b="1" dirty="0" smtClean="0"/>
              <a:t/>
            </a:r>
            <a:br>
              <a:rPr lang="fi-FI" sz="2400" b="1" dirty="0" smtClean="0"/>
            </a:br>
            <a:r>
              <a:rPr lang="fi-FI" sz="2400" b="1" dirty="0" smtClean="0"/>
              <a:t>om. </a:t>
            </a:r>
            <a:r>
              <a:rPr lang="fi-FI" sz="2400" b="1" dirty="0" err="1" smtClean="0"/>
              <a:t>Mty</a:t>
            </a:r>
            <a:r>
              <a:rPr lang="fi-FI" sz="2400" b="1" dirty="0" smtClean="0"/>
              <a:t> Mikkola Kalle ja Jussi</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6178" y="1373423"/>
            <a:ext cx="6986860" cy="524014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04704" y="2859382"/>
            <a:ext cx="4290498" cy="3217874"/>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038" y="62813"/>
            <a:ext cx="3482117" cy="2260257"/>
          </a:xfrm>
          <a:prstGeom prst="rect">
            <a:avLst/>
          </a:prstGeom>
        </p:spPr>
      </p:pic>
    </p:spTree>
    <p:extLst>
      <p:ext uri="{BB962C8B-B14F-4D97-AF65-F5344CB8AC3E}">
        <p14:creationId xmlns:p14="http://schemas.microsoft.com/office/powerpoint/2010/main" val="3780368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7:  3 x poikineet </a:t>
            </a:r>
            <a:r>
              <a:rPr lang="fi-FI" b="1" dirty="0" err="1" smtClean="0"/>
              <a:t>Holsteinit</a:t>
            </a:r>
            <a:endParaRPr lang="fi-FI" b="1" dirty="0"/>
          </a:p>
        </p:txBody>
      </p:sp>
      <p:sp>
        <p:nvSpPr>
          <p:cNvPr id="3" name="Sisällön paikkamerkki 2"/>
          <p:cNvSpPr>
            <a:spLocks noGrp="1"/>
          </p:cNvSpPr>
          <p:nvPr>
            <p:ph idx="1"/>
          </p:nvPr>
        </p:nvSpPr>
        <p:spPr/>
        <p:txBody>
          <a:bodyPr/>
          <a:lstStyle/>
          <a:p>
            <a:pPr marL="0" indent="0">
              <a:buNone/>
            </a:pPr>
            <a:endParaRPr lang="fi-FI" dirty="0" smtClean="0"/>
          </a:p>
          <a:p>
            <a:pPr marL="0" indent="0">
              <a:buNone/>
            </a:pPr>
            <a:r>
              <a:rPr lang="fi-FI" dirty="0" smtClean="0"/>
              <a:t>Hieno </a:t>
            </a:r>
            <a:r>
              <a:rPr lang="fi-FI" dirty="0"/>
              <a:t>vanhempien lehmien luokka. Ensimmäiseksi sijoittuneella luokan paras utare. Sillä on suoremmat jalat takaa sekä vahvemmat vuohiset ja lanneselkä kuin toiseksi sijoittuneella. Toiseksi sijoittunut menee kolmannen edelle rungon kapasiteetin, lypsytyyppisyyden ja vahvemman etukiinnityksen ansiosta. Kolmanneksi sijoittunut on lypsytyyppisempi ja sillä on paremmat jalat ja leveämpi takautare neljänneksi sijoittuneeseen, hyvärunkoiseen lehmään nähden. </a:t>
            </a:r>
          </a:p>
          <a:p>
            <a:pPr marL="0" indent="0">
              <a:buNone/>
            </a:pPr>
            <a:r>
              <a:rPr lang="fi-FI" dirty="0" smtClean="0"/>
              <a:t>							- Tuomari Maiju Pajula</a:t>
            </a:r>
            <a:endParaRPr lang="fi-FI" dirty="0"/>
          </a:p>
        </p:txBody>
      </p:sp>
    </p:spTree>
    <p:extLst>
      <p:ext uri="{BB962C8B-B14F-4D97-AF65-F5344CB8AC3E}">
        <p14:creationId xmlns:p14="http://schemas.microsoft.com/office/powerpoint/2010/main" val="2707870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9962" y="225081"/>
            <a:ext cx="10515600" cy="1325563"/>
          </a:xfrm>
        </p:spPr>
        <p:txBody>
          <a:bodyPr>
            <a:normAutofit/>
          </a:bodyPr>
          <a:lstStyle/>
          <a:p>
            <a:r>
              <a:rPr lang="fi-FI" sz="1800" dirty="0"/>
              <a:t>Luokka 1:  1 x poikineet </a:t>
            </a:r>
            <a:r>
              <a:rPr lang="fi-FI" sz="1800" dirty="0" err="1"/>
              <a:t>Ay:t</a:t>
            </a:r>
            <a:r>
              <a:rPr lang="fi-FI" sz="1800" dirty="0"/>
              <a:t/>
            </a:r>
            <a:br>
              <a:rPr lang="fi-FI" sz="1800" dirty="0"/>
            </a:br>
            <a:r>
              <a:rPr lang="fi-FI" sz="2400" b="1" dirty="0" smtClean="0"/>
              <a:t>2. sija </a:t>
            </a:r>
            <a:r>
              <a:rPr lang="fi-FI" sz="2400" b="1" dirty="0" err="1" smtClean="0"/>
              <a:t>Joukolan</a:t>
            </a:r>
            <a:r>
              <a:rPr lang="fi-FI" sz="2400" b="1" dirty="0" smtClean="0"/>
              <a:t> </a:t>
            </a:r>
            <a:r>
              <a:rPr lang="fi-FI" sz="2400" b="1" dirty="0" err="1" smtClean="0"/>
              <a:t>Robertta</a:t>
            </a:r>
            <a:r>
              <a:rPr lang="fi-FI" sz="2400" b="1" dirty="0" smtClean="0"/>
              <a:t/>
            </a:r>
            <a:br>
              <a:rPr lang="fi-FI" sz="2400" b="1" dirty="0" smtClean="0"/>
            </a:br>
            <a:r>
              <a:rPr lang="fi-FI" sz="2400" b="1" dirty="0" smtClean="0"/>
              <a:t>om. Laiholahti Jouko ja Laura</a:t>
            </a:r>
            <a:endParaRPr lang="fi-FI" sz="1800" b="1"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37803" y="3032405"/>
            <a:ext cx="4061426" cy="3046069"/>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51" y="1418840"/>
            <a:ext cx="6889749" cy="5167312"/>
          </a:xfrm>
          <a:prstGeom prst="rect">
            <a:avLst/>
          </a:prstGeom>
        </p:spPr>
      </p:pic>
      <p:pic>
        <p:nvPicPr>
          <p:cNvPr id="3" name="Kuv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100" y="0"/>
            <a:ext cx="3650206" cy="2524726"/>
          </a:xfrm>
          <a:prstGeom prst="rect">
            <a:avLst/>
          </a:prstGeom>
        </p:spPr>
      </p:pic>
    </p:spTree>
    <p:extLst>
      <p:ext uri="{BB962C8B-B14F-4D97-AF65-F5344CB8AC3E}">
        <p14:creationId xmlns:p14="http://schemas.microsoft.com/office/powerpoint/2010/main" val="2082280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05248" y="224965"/>
            <a:ext cx="10515600" cy="1325563"/>
          </a:xfrm>
        </p:spPr>
        <p:txBody>
          <a:bodyPr>
            <a:normAutofit/>
          </a:bodyPr>
          <a:lstStyle/>
          <a:p>
            <a:r>
              <a:rPr lang="fi-FI" sz="1800" dirty="0"/>
              <a:t>Luokka 7:  3 x poikineet </a:t>
            </a:r>
            <a:r>
              <a:rPr lang="fi-FI" sz="1800" dirty="0" err="1"/>
              <a:t>Holsteinit</a:t>
            </a:r>
            <a:r>
              <a:rPr lang="fi-FI" sz="1800" dirty="0"/>
              <a:t/>
            </a:r>
            <a:br>
              <a:rPr lang="fi-FI" sz="1800" dirty="0"/>
            </a:br>
            <a:r>
              <a:rPr lang="fi-FI" sz="2400" b="1" dirty="0"/>
              <a:t>1. sija Ninan </a:t>
            </a:r>
            <a:r>
              <a:rPr lang="fi-FI" sz="2400" b="1" dirty="0" err="1"/>
              <a:t>Nomoney</a:t>
            </a:r>
            <a:r>
              <a:rPr lang="fi-FI" sz="2400" b="1" dirty="0"/>
              <a:t/>
            </a:r>
            <a:br>
              <a:rPr lang="fi-FI" sz="2400" b="1" dirty="0"/>
            </a:br>
            <a:r>
              <a:rPr lang="fi-FI" sz="2400" b="1" dirty="0"/>
              <a:t>om. Nieminen Nina</a:t>
            </a:r>
            <a:endParaRPr lang="fi-FI" sz="24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67397" y="2924281"/>
            <a:ext cx="4119091" cy="3089318"/>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89" y="1320112"/>
            <a:ext cx="6944497" cy="5208373"/>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403" y="224965"/>
            <a:ext cx="3555786" cy="2184429"/>
          </a:xfrm>
          <a:prstGeom prst="rect">
            <a:avLst/>
          </a:prstGeom>
        </p:spPr>
      </p:pic>
    </p:spTree>
    <p:extLst>
      <p:ext uri="{BB962C8B-B14F-4D97-AF65-F5344CB8AC3E}">
        <p14:creationId xmlns:p14="http://schemas.microsoft.com/office/powerpoint/2010/main" val="2843215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41557"/>
            <a:ext cx="10515600" cy="1325563"/>
          </a:xfrm>
        </p:spPr>
        <p:txBody>
          <a:bodyPr>
            <a:normAutofit/>
          </a:bodyPr>
          <a:lstStyle/>
          <a:p>
            <a:r>
              <a:rPr lang="fi-FI" sz="1800" dirty="0" smtClean="0"/>
              <a:t>Luokka 7:  3 x poikineet </a:t>
            </a:r>
            <a:r>
              <a:rPr lang="fi-FI" sz="1800" dirty="0" err="1" smtClean="0"/>
              <a:t>Holsteinit</a:t>
            </a:r>
            <a:r>
              <a:rPr lang="fi-FI" sz="1800" dirty="0" smtClean="0"/>
              <a:t/>
            </a:r>
            <a:br>
              <a:rPr lang="fi-FI" sz="1800" dirty="0" smtClean="0"/>
            </a:br>
            <a:r>
              <a:rPr lang="fi-FI" sz="2400" b="1" dirty="0" smtClean="0"/>
              <a:t>2. sija </a:t>
            </a:r>
            <a:r>
              <a:rPr lang="fi-FI" sz="2400" b="1" dirty="0" err="1" smtClean="0"/>
              <a:t>Nekka</a:t>
            </a:r>
            <a:r>
              <a:rPr lang="fi-FI" sz="2400" b="1" dirty="0" smtClean="0"/>
              <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385698" y="2814503"/>
            <a:ext cx="4197480" cy="3148109"/>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541" y="1408670"/>
            <a:ext cx="6771502" cy="5078627"/>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164" y="73465"/>
            <a:ext cx="3498636" cy="2292596"/>
          </a:xfrm>
          <a:prstGeom prst="rect">
            <a:avLst/>
          </a:prstGeom>
        </p:spPr>
      </p:pic>
    </p:spTree>
    <p:extLst>
      <p:ext uri="{BB962C8B-B14F-4D97-AF65-F5344CB8AC3E}">
        <p14:creationId xmlns:p14="http://schemas.microsoft.com/office/powerpoint/2010/main" val="2257266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1724" y="191306"/>
            <a:ext cx="10515600" cy="1325563"/>
          </a:xfrm>
        </p:spPr>
        <p:txBody>
          <a:bodyPr>
            <a:normAutofit/>
          </a:bodyPr>
          <a:lstStyle/>
          <a:p>
            <a:r>
              <a:rPr lang="fi-FI" sz="1800" dirty="0" smtClean="0"/>
              <a:t>Luokka 7:  3 x poikineet </a:t>
            </a:r>
            <a:r>
              <a:rPr lang="fi-FI" sz="1800" dirty="0" err="1" smtClean="0"/>
              <a:t>Holsteinit</a:t>
            </a:r>
            <a:r>
              <a:rPr lang="fi-FI" sz="1800" dirty="0" smtClean="0"/>
              <a:t/>
            </a:r>
            <a:br>
              <a:rPr lang="fi-FI" sz="1800" dirty="0" smtClean="0"/>
            </a:br>
            <a:r>
              <a:rPr lang="fi-FI" sz="2400" b="1" dirty="0" smtClean="0"/>
              <a:t>3. sija Omena</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361790" y="2839391"/>
            <a:ext cx="4032721" cy="3024540"/>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05" y="1321404"/>
            <a:ext cx="6728823" cy="5046617"/>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833" y="191306"/>
            <a:ext cx="3428196" cy="2143994"/>
          </a:xfrm>
          <a:prstGeom prst="rect">
            <a:avLst/>
          </a:prstGeom>
        </p:spPr>
      </p:pic>
    </p:spTree>
    <p:extLst>
      <p:ext uri="{BB962C8B-B14F-4D97-AF65-F5344CB8AC3E}">
        <p14:creationId xmlns:p14="http://schemas.microsoft.com/office/powerpoint/2010/main" val="261065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88773" y="241557"/>
            <a:ext cx="10515600" cy="1325563"/>
          </a:xfrm>
        </p:spPr>
        <p:txBody>
          <a:bodyPr>
            <a:normAutofit/>
          </a:bodyPr>
          <a:lstStyle/>
          <a:p>
            <a:r>
              <a:rPr lang="fi-FI" sz="1800" dirty="0" smtClean="0"/>
              <a:t>Luokka 7:  3 x poikineet </a:t>
            </a:r>
            <a:r>
              <a:rPr lang="fi-FI" sz="1800" dirty="0" err="1" smtClean="0"/>
              <a:t>Holsteinit</a:t>
            </a:r>
            <a:r>
              <a:rPr lang="fi-FI" sz="1800" dirty="0" smtClean="0"/>
              <a:t/>
            </a:r>
            <a:br>
              <a:rPr lang="fi-FI" sz="1800" dirty="0" smtClean="0"/>
            </a:br>
            <a:r>
              <a:rPr lang="fi-FI" sz="2400" b="1" dirty="0" smtClean="0"/>
              <a:t>4. sija Lehtirannan Nalli</a:t>
            </a:r>
            <a:br>
              <a:rPr lang="fi-FI" sz="2400" b="1" dirty="0" smtClean="0"/>
            </a:br>
            <a:r>
              <a:rPr lang="fi-FI" sz="2400" b="1" dirty="0" smtClean="0"/>
              <a:t>om. </a:t>
            </a:r>
            <a:r>
              <a:rPr lang="fi-FI" sz="2400" b="1" dirty="0" err="1" smtClean="0"/>
              <a:t>Mty</a:t>
            </a:r>
            <a:r>
              <a:rPr lang="fi-FI" sz="2400" b="1" dirty="0" smtClean="0"/>
              <a:t> Mikkola Kalle ja Jussi</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5605" y="1414614"/>
            <a:ext cx="6657345" cy="4993009"/>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72436" y="2840210"/>
            <a:ext cx="4077043" cy="3057782"/>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126" y="213"/>
            <a:ext cx="3652066" cy="2330366"/>
          </a:xfrm>
          <a:prstGeom prst="rect">
            <a:avLst/>
          </a:prstGeom>
        </p:spPr>
      </p:pic>
    </p:spTree>
    <p:extLst>
      <p:ext uri="{BB962C8B-B14F-4D97-AF65-F5344CB8AC3E}">
        <p14:creationId xmlns:p14="http://schemas.microsoft.com/office/powerpoint/2010/main" val="3396648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8:  5 x tai useammin poikineet </a:t>
            </a:r>
            <a:r>
              <a:rPr lang="fi-FI" b="1" dirty="0" err="1" smtClean="0"/>
              <a:t>Holsteinit</a:t>
            </a:r>
            <a:endParaRPr lang="fi-FI" b="1" dirty="0"/>
          </a:p>
        </p:txBody>
      </p:sp>
      <p:sp>
        <p:nvSpPr>
          <p:cNvPr id="3" name="Sisällön paikkamerkki 2"/>
          <p:cNvSpPr>
            <a:spLocks noGrp="1"/>
          </p:cNvSpPr>
          <p:nvPr>
            <p:ph idx="1"/>
          </p:nvPr>
        </p:nvSpPr>
        <p:spPr/>
        <p:txBody>
          <a:bodyPr/>
          <a:lstStyle/>
          <a:p>
            <a:pPr marL="0" indent="0" fontAlgn="base">
              <a:buNone/>
            </a:pPr>
            <a:endParaRPr lang="fi-FI" dirty="0" smtClean="0"/>
          </a:p>
          <a:p>
            <a:pPr marL="0" indent="0" fontAlgn="base">
              <a:buNone/>
            </a:pPr>
            <a:endParaRPr lang="fi-FI" dirty="0"/>
          </a:p>
          <a:p>
            <a:pPr marL="0" indent="0" fontAlgn="base">
              <a:buNone/>
            </a:pPr>
            <a:r>
              <a:rPr lang="fi-FI" dirty="0" smtClean="0"/>
              <a:t>Kaksi </a:t>
            </a:r>
            <a:r>
              <a:rPr lang="fi-FI" dirty="0"/>
              <a:t>upearunkoista, hyvin säilynyttä lehmää. Ensimmäisellä avoimemmat kyljet ja leveämmälle ja korkeammalle kiinnittynyt takautare.</a:t>
            </a:r>
          </a:p>
          <a:p>
            <a:pPr marL="0" indent="0" fontAlgn="base">
              <a:buNone/>
            </a:pPr>
            <a:r>
              <a:rPr lang="fi-FI" dirty="0" smtClean="0"/>
              <a:t>							- Tuomari Maiju Pajula</a:t>
            </a:r>
            <a:r>
              <a:rPr lang="fi-FI" dirty="0"/>
              <a:t> </a:t>
            </a:r>
          </a:p>
          <a:p>
            <a:pPr marL="0" indent="0">
              <a:buNone/>
            </a:pPr>
            <a:endParaRPr lang="fi-FI" dirty="0"/>
          </a:p>
        </p:txBody>
      </p:sp>
    </p:spTree>
    <p:extLst>
      <p:ext uri="{BB962C8B-B14F-4D97-AF65-F5344CB8AC3E}">
        <p14:creationId xmlns:p14="http://schemas.microsoft.com/office/powerpoint/2010/main" val="1134388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39197"/>
            <a:ext cx="10515600" cy="1325563"/>
          </a:xfrm>
        </p:spPr>
        <p:txBody>
          <a:bodyPr>
            <a:normAutofit/>
          </a:bodyPr>
          <a:lstStyle/>
          <a:p>
            <a:r>
              <a:rPr lang="fi-FI" sz="1800" dirty="0" smtClean="0"/>
              <a:t>Luokka 8:  5 x tai useammin poikineet </a:t>
            </a:r>
            <a:r>
              <a:rPr lang="fi-FI" sz="1800" dirty="0" err="1" smtClean="0"/>
              <a:t>Holsteinit</a:t>
            </a:r>
            <a:r>
              <a:rPr lang="fi-FI" sz="1800" dirty="0" smtClean="0"/>
              <a:t/>
            </a:r>
            <a:br>
              <a:rPr lang="fi-FI" sz="1800" dirty="0" smtClean="0"/>
            </a:br>
            <a:r>
              <a:rPr lang="fi-FI" sz="2400" b="1" dirty="0" smtClean="0"/>
              <a:t>1. sija </a:t>
            </a:r>
            <a:r>
              <a:rPr lang="fi-FI" sz="2400" b="1" dirty="0" err="1" smtClean="0"/>
              <a:t>Joukolan</a:t>
            </a:r>
            <a:r>
              <a:rPr lang="fi-FI" sz="2400" b="1" dirty="0" smtClean="0"/>
              <a:t> Manner</a:t>
            </a:r>
            <a:br>
              <a:rPr lang="fi-FI" sz="2400" b="1" dirty="0" smtClean="0"/>
            </a:br>
            <a:r>
              <a:rPr lang="fi-FI" sz="2400" b="1" dirty="0" smtClean="0"/>
              <a:t>om. Laiholahti Jouko ja Laura</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77630" y="3008093"/>
            <a:ext cx="4098625" cy="3073968"/>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876" y="1367481"/>
            <a:ext cx="6969211" cy="5226908"/>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2763" y="244289"/>
            <a:ext cx="3614738" cy="2246383"/>
          </a:xfrm>
          <a:prstGeom prst="rect">
            <a:avLst/>
          </a:prstGeom>
        </p:spPr>
      </p:pic>
    </p:spTree>
    <p:extLst>
      <p:ext uri="{BB962C8B-B14F-4D97-AF65-F5344CB8AC3E}">
        <p14:creationId xmlns:p14="http://schemas.microsoft.com/office/powerpoint/2010/main" val="226510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9962" y="159179"/>
            <a:ext cx="10515600" cy="1325563"/>
          </a:xfrm>
        </p:spPr>
        <p:txBody>
          <a:bodyPr>
            <a:normAutofit/>
          </a:bodyPr>
          <a:lstStyle/>
          <a:p>
            <a:r>
              <a:rPr lang="fi-FI" sz="1800" dirty="0" smtClean="0"/>
              <a:t>Luokka 8:  5 x tai useammin poikineet </a:t>
            </a:r>
            <a:r>
              <a:rPr lang="fi-FI" sz="1800" dirty="0" err="1" smtClean="0"/>
              <a:t>Holsteinit</a:t>
            </a:r>
            <a:r>
              <a:rPr lang="fi-FI" sz="1800" dirty="0" smtClean="0"/>
              <a:t/>
            </a:r>
            <a:br>
              <a:rPr lang="fi-FI" sz="1800" dirty="0" smtClean="0"/>
            </a:br>
            <a:r>
              <a:rPr lang="fi-FI" sz="2400" b="1" dirty="0" smtClean="0"/>
              <a:t>2. sija Lehtirannan </a:t>
            </a:r>
            <a:r>
              <a:rPr lang="fi-FI" sz="2400" b="1" dirty="0" err="1" smtClean="0"/>
              <a:t>May</a:t>
            </a:r>
            <a:r>
              <a:rPr lang="fi-FI" sz="2400" b="1" dirty="0" smtClean="0"/>
              <a:t/>
            </a:r>
            <a:br>
              <a:rPr lang="fi-FI" sz="2400" b="1" dirty="0" smtClean="0"/>
            </a:br>
            <a:r>
              <a:rPr lang="fi-FI" sz="2400" b="1" dirty="0" smtClean="0"/>
              <a:t>om. </a:t>
            </a:r>
            <a:r>
              <a:rPr lang="fi-FI" sz="2400" b="1" dirty="0" err="1" smtClean="0"/>
              <a:t>Mty</a:t>
            </a:r>
            <a:r>
              <a:rPr lang="fi-FI" sz="2400" b="1" dirty="0" smtClean="0"/>
              <a:t> Mikkola Kalle ja Jussi</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51487" y="2943562"/>
            <a:ext cx="4153544" cy="3115157"/>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90" y="1318053"/>
            <a:ext cx="7013145" cy="5259859"/>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735" y="26665"/>
            <a:ext cx="3787733" cy="2397703"/>
          </a:xfrm>
          <a:prstGeom prst="rect">
            <a:avLst/>
          </a:prstGeom>
        </p:spPr>
      </p:pic>
    </p:spTree>
    <p:extLst>
      <p:ext uri="{BB962C8B-B14F-4D97-AF65-F5344CB8AC3E}">
        <p14:creationId xmlns:p14="http://schemas.microsoft.com/office/powerpoint/2010/main" val="3108533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pPr algn="ctr"/>
            <a:r>
              <a:rPr lang="fi-FI" b="1" dirty="0" smtClean="0"/>
              <a:t>HOLSTEIN CHAMPION</a:t>
            </a:r>
            <a:endParaRPr lang="fi-FI" b="1" dirty="0"/>
          </a:p>
        </p:txBody>
      </p:sp>
      <p:sp>
        <p:nvSpPr>
          <p:cNvPr id="5" name="Tekstin paikkamerkki 4"/>
          <p:cNvSpPr>
            <a:spLocks noGrp="1"/>
          </p:cNvSpPr>
          <p:nvPr>
            <p:ph type="body" idx="1"/>
          </p:nvPr>
        </p:nvSpPr>
        <p:spPr/>
        <p:txBody>
          <a:bodyPr/>
          <a:lstStyle/>
          <a:p>
            <a:r>
              <a:rPr lang="fi-FI" dirty="0" smtClean="0"/>
              <a:t>Holstein </a:t>
            </a:r>
            <a:r>
              <a:rPr lang="fi-FI" dirty="0" err="1" smtClean="0"/>
              <a:t>Champion</a:t>
            </a:r>
            <a:r>
              <a:rPr lang="fi-FI" dirty="0" smtClean="0"/>
              <a:t> </a:t>
            </a:r>
            <a:r>
              <a:rPr lang="fi-FI" dirty="0" err="1" smtClean="0"/>
              <a:t>Joukolan</a:t>
            </a:r>
            <a:r>
              <a:rPr lang="fi-FI" dirty="0" smtClean="0"/>
              <a:t> Manner</a:t>
            </a:r>
          </a:p>
          <a:p>
            <a:endParaRPr lang="fi-FI" dirty="0"/>
          </a:p>
        </p:txBody>
      </p:sp>
      <p:pic>
        <p:nvPicPr>
          <p:cNvPr id="9" name="Sisällön paikkamerkki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2288" y="2397211"/>
            <a:ext cx="5056603" cy="3792452"/>
          </a:xfrm>
        </p:spPr>
      </p:pic>
      <p:sp>
        <p:nvSpPr>
          <p:cNvPr id="7" name="Tekstin paikkamerkki 6"/>
          <p:cNvSpPr>
            <a:spLocks noGrp="1"/>
          </p:cNvSpPr>
          <p:nvPr>
            <p:ph type="body" sz="quarter" idx="3"/>
          </p:nvPr>
        </p:nvSpPr>
        <p:spPr/>
        <p:txBody>
          <a:bodyPr/>
          <a:lstStyle/>
          <a:p>
            <a:r>
              <a:rPr lang="fi-FI" dirty="0" smtClean="0"/>
              <a:t>Holstein </a:t>
            </a:r>
            <a:r>
              <a:rPr lang="fi-FI" dirty="0" err="1" smtClean="0"/>
              <a:t>Varachampion</a:t>
            </a:r>
            <a:r>
              <a:rPr lang="fi-FI" dirty="0" smtClean="0"/>
              <a:t> </a:t>
            </a:r>
            <a:r>
              <a:rPr lang="fi-FI" dirty="0" err="1" smtClean="0"/>
              <a:t>Joukolan</a:t>
            </a:r>
            <a:r>
              <a:rPr lang="fi-FI" dirty="0" smtClean="0"/>
              <a:t> </a:t>
            </a:r>
            <a:r>
              <a:rPr lang="fi-FI" dirty="0" err="1" smtClean="0"/>
              <a:t>Bibian</a:t>
            </a:r>
            <a:endParaRPr lang="fi-FI" dirty="0" smtClean="0"/>
          </a:p>
          <a:p>
            <a:endParaRPr lang="fi-FI" dirty="0"/>
          </a:p>
        </p:txBody>
      </p:sp>
      <p:pic>
        <p:nvPicPr>
          <p:cNvPr id="10" name="Sisällön paikkamerkki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64115" y="2397211"/>
            <a:ext cx="5055570" cy="3792452"/>
          </a:xfrm>
          <a:prstGeom prst="rect">
            <a:avLst/>
          </a:prstGeom>
        </p:spPr>
      </p:pic>
    </p:spTree>
    <p:extLst>
      <p:ext uri="{BB962C8B-B14F-4D97-AF65-F5344CB8AC3E}">
        <p14:creationId xmlns:p14="http://schemas.microsoft.com/office/powerpoint/2010/main" val="1957252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7" name="Otsikko 6"/>
          <p:cNvSpPr>
            <a:spLocks noGrp="1"/>
          </p:cNvSpPr>
          <p:nvPr>
            <p:ph type="title"/>
          </p:nvPr>
        </p:nvSpPr>
        <p:spPr/>
        <p:txBody>
          <a:bodyPr/>
          <a:lstStyle/>
          <a:p>
            <a:endParaRPr lang="fi-FI" dirty="0"/>
          </a:p>
        </p:txBody>
      </p:sp>
      <p:sp>
        <p:nvSpPr>
          <p:cNvPr id="8" name="Sisällön paikkamerkki 7"/>
          <p:cNvSpPr>
            <a:spLocks noGrp="1"/>
          </p:cNvSpPr>
          <p:nvPr>
            <p:ph idx="1"/>
          </p:nvPr>
        </p:nvSpPr>
        <p:spPr/>
        <p:txBody>
          <a:bodyPr/>
          <a:lstStyle/>
          <a:p>
            <a:pPr marL="0" indent="0" algn="ctr">
              <a:buNone/>
            </a:pPr>
            <a:endParaRPr lang="fi-FI" dirty="0"/>
          </a:p>
          <a:p>
            <a:pPr marL="0" indent="0" algn="ctr">
              <a:buNone/>
            </a:pPr>
            <a:r>
              <a:rPr lang="fi-FI" sz="4000" b="1" dirty="0" smtClean="0"/>
              <a:t>Varsinais-Suomen Karjakerho ry. </a:t>
            </a:r>
          </a:p>
          <a:p>
            <a:pPr marL="0" indent="0" algn="ctr">
              <a:buNone/>
            </a:pPr>
            <a:r>
              <a:rPr lang="fi-FI" sz="4000" b="1" dirty="0" smtClean="0"/>
              <a:t>Kiittää kaikkia Farmi-Ammujaisiin 2021 osallistuneita tiloja </a:t>
            </a:r>
          </a:p>
          <a:p>
            <a:pPr marL="0" indent="0" algn="ctr">
              <a:buNone/>
            </a:pPr>
            <a:r>
              <a:rPr lang="fi-FI" sz="4000" b="1" dirty="0" smtClean="0"/>
              <a:t>sekä tuomari Maiju Pajulaa.  </a:t>
            </a:r>
            <a:endParaRPr lang="fi-FI" sz="4000" b="1" dirty="0"/>
          </a:p>
        </p:txBody>
      </p:sp>
    </p:spTree>
    <p:extLst>
      <p:ext uri="{BB962C8B-B14F-4D97-AF65-F5344CB8AC3E}">
        <p14:creationId xmlns:p14="http://schemas.microsoft.com/office/powerpoint/2010/main" val="1810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00368"/>
            <a:ext cx="10515600" cy="1325563"/>
          </a:xfrm>
        </p:spPr>
        <p:txBody>
          <a:bodyPr>
            <a:normAutofit/>
          </a:bodyPr>
          <a:lstStyle/>
          <a:p>
            <a:r>
              <a:rPr lang="fi-FI" sz="1800" dirty="0"/>
              <a:t>Luokka 1:  1 x poikineet </a:t>
            </a:r>
            <a:r>
              <a:rPr lang="fi-FI" sz="1800" dirty="0" err="1"/>
              <a:t>Ay:t</a:t>
            </a:r>
            <a:r>
              <a:rPr lang="fi-FI" sz="1800" dirty="0"/>
              <a:t/>
            </a:r>
            <a:br>
              <a:rPr lang="fi-FI" sz="1800" dirty="0"/>
            </a:br>
            <a:r>
              <a:rPr lang="fi-FI" sz="2400" b="1" dirty="0" smtClean="0"/>
              <a:t>3. sija </a:t>
            </a:r>
            <a:r>
              <a:rPr lang="fi-FI" sz="2400" b="1" dirty="0" err="1" smtClean="0"/>
              <a:t>Joukolan</a:t>
            </a:r>
            <a:r>
              <a:rPr lang="fi-FI" sz="2400" b="1" dirty="0" smtClean="0"/>
              <a:t> Royal </a:t>
            </a:r>
            <a:r>
              <a:rPr lang="fi-FI" sz="2400" b="1" dirty="0" err="1" smtClean="0"/>
              <a:t>Tometta</a:t>
            </a:r>
            <a:r>
              <a:rPr lang="fi-FI" sz="2400" b="1" dirty="0" smtClean="0"/>
              <a:t/>
            </a:r>
            <a:br>
              <a:rPr lang="fi-FI" sz="2400" b="1" dirty="0" smtClean="0"/>
            </a:br>
            <a:r>
              <a:rPr lang="fi-FI" sz="2400" b="1" dirty="0" smtClean="0"/>
              <a:t>om. Laiholahti Jouko ja Laura</a:t>
            </a:r>
            <a:endParaRPr lang="fi-FI" sz="1800" b="1"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90523" y="3011776"/>
            <a:ext cx="4141488" cy="3106115"/>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90" y="1375718"/>
            <a:ext cx="7013145" cy="5259859"/>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735" y="0"/>
            <a:ext cx="3837932" cy="2529456"/>
          </a:xfrm>
          <a:prstGeom prst="rect">
            <a:avLst/>
          </a:prstGeom>
        </p:spPr>
      </p:pic>
    </p:spTree>
    <p:extLst>
      <p:ext uri="{BB962C8B-B14F-4D97-AF65-F5344CB8AC3E}">
        <p14:creationId xmlns:p14="http://schemas.microsoft.com/office/powerpoint/2010/main" val="1255704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71151" y="159179"/>
            <a:ext cx="10515600" cy="1325563"/>
          </a:xfrm>
        </p:spPr>
        <p:txBody>
          <a:bodyPr>
            <a:normAutofit/>
          </a:bodyPr>
          <a:lstStyle/>
          <a:p>
            <a:r>
              <a:rPr lang="fi-FI" sz="1800" dirty="0"/>
              <a:t>Luokka 1:  1 x poikineet </a:t>
            </a:r>
            <a:r>
              <a:rPr lang="fi-FI" sz="1800" dirty="0" err="1"/>
              <a:t>Ay:t</a:t>
            </a:r>
            <a:r>
              <a:rPr lang="fi-FI" sz="1800" dirty="0"/>
              <a:t/>
            </a:r>
            <a:br>
              <a:rPr lang="fi-FI" sz="1800" dirty="0"/>
            </a:br>
            <a:r>
              <a:rPr lang="fi-FI" sz="2400" b="1" dirty="0" smtClean="0"/>
              <a:t>4. sija Lehtirannan SW </a:t>
            </a:r>
            <a:r>
              <a:rPr lang="fi-FI" sz="2400" b="1" dirty="0" err="1" smtClean="0"/>
              <a:t>Roxy</a:t>
            </a:r>
            <a:r>
              <a:rPr lang="fi-FI" sz="2400" b="1" dirty="0" smtClean="0"/>
              <a:t/>
            </a:r>
            <a:br>
              <a:rPr lang="fi-FI" sz="2400" b="1" dirty="0" smtClean="0"/>
            </a:br>
            <a:r>
              <a:rPr lang="fi-FI" sz="2400" b="1" dirty="0" smtClean="0"/>
              <a:t>om. </a:t>
            </a:r>
            <a:r>
              <a:rPr lang="fi-FI" sz="2400" b="1" dirty="0" err="1" smtClean="0"/>
              <a:t>Mty</a:t>
            </a:r>
            <a:r>
              <a:rPr lang="fi-FI" sz="2400" b="1" dirty="0" smtClean="0"/>
              <a:t> Mikkola Kalle ja Jussi</a:t>
            </a:r>
            <a:endParaRPr lang="fi-FI" sz="1800" b="1"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571516" y="2986066"/>
            <a:ext cx="4152042" cy="3114031"/>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89" y="1379837"/>
            <a:ext cx="6985686" cy="5239265"/>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871" y="239240"/>
            <a:ext cx="3441318" cy="2227820"/>
          </a:xfrm>
          <a:prstGeom prst="rect">
            <a:avLst/>
          </a:prstGeom>
        </p:spPr>
      </p:pic>
    </p:spTree>
    <p:extLst>
      <p:ext uri="{BB962C8B-B14F-4D97-AF65-F5344CB8AC3E}">
        <p14:creationId xmlns:p14="http://schemas.microsoft.com/office/powerpoint/2010/main" val="230842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74508"/>
            <a:ext cx="10515600" cy="1325563"/>
          </a:xfrm>
        </p:spPr>
        <p:txBody>
          <a:bodyPr>
            <a:normAutofit/>
          </a:bodyPr>
          <a:lstStyle/>
          <a:p>
            <a:r>
              <a:rPr lang="fi-FI" sz="1800" dirty="0"/>
              <a:t>Luokka 1:  1 x poikineet </a:t>
            </a:r>
            <a:r>
              <a:rPr lang="fi-FI" sz="1800" dirty="0" err="1"/>
              <a:t>Ay:t</a:t>
            </a:r>
            <a:r>
              <a:rPr lang="fi-FI" sz="1800" dirty="0"/>
              <a:t/>
            </a:r>
            <a:br>
              <a:rPr lang="fi-FI" sz="1800" dirty="0"/>
            </a:br>
            <a:r>
              <a:rPr lang="fi-FI" sz="2400" b="1" dirty="0" smtClean="0"/>
              <a:t>5. sija Lehtirannan </a:t>
            </a:r>
            <a:r>
              <a:rPr lang="fi-FI" sz="2400" b="1" dirty="0" err="1" smtClean="0"/>
              <a:t>Rolex</a:t>
            </a:r>
            <a:r>
              <a:rPr lang="fi-FI" sz="2400" b="1" dirty="0" smtClean="0"/>
              <a:t/>
            </a:r>
            <a:br>
              <a:rPr lang="fi-FI" sz="2400" b="1" dirty="0" smtClean="0"/>
            </a:br>
            <a:r>
              <a:rPr lang="fi-FI" sz="2400" b="1" dirty="0" smtClean="0"/>
              <a:t>om. </a:t>
            </a:r>
            <a:r>
              <a:rPr lang="fi-FI" sz="2400" b="1" dirty="0" err="1" smtClean="0"/>
              <a:t>Mty</a:t>
            </a:r>
            <a:r>
              <a:rPr lang="fi-FI" sz="2400" b="1" dirty="0" smtClean="0"/>
              <a:t> Mikkola Kalle ja Jussi</a:t>
            </a:r>
            <a:endParaRPr lang="fi-FI" sz="1800" b="1"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9129" y="1433384"/>
            <a:ext cx="6862977" cy="5147233"/>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67317" y="2970594"/>
            <a:ext cx="4125741" cy="3094305"/>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035" y="215560"/>
            <a:ext cx="3491814" cy="2239316"/>
          </a:xfrm>
          <a:prstGeom prst="rect">
            <a:avLst/>
          </a:prstGeom>
        </p:spPr>
      </p:pic>
    </p:spTree>
    <p:extLst>
      <p:ext uri="{BB962C8B-B14F-4D97-AF65-F5344CB8AC3E}">
        <p14:creationId xmlns:p14="http://schemas.microsoft.com/office/powerpoint/2010/main" val="154339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216843"/>
            <a:ext cx="10515600" cy="1325563"/>
          </a:xfrm>
        </p:spPr>
        <p:txBody>
          <a:bodyPr>
            <a:normAutofit/>
          </a:bodyPr>
          <a:lstStyle/>
          <a:p>
            <a:r>
              <a:rPr lang="fi-FI" sz="1800" dirty="0"/>
              <a:t>Luokka 1:  1 x poikineet </a:t>
            </a:r>
            <a:r>
              <a:rPr lang="fi-FI" sz="1800" dirty="0" err="1"/>
              <a:t>Ay:t</a:t>
            </a:r>
            <a:r>
              <a:rPr lang="fi-FI" sz="1800" dirty="0"/>
              <a:t/>
            </a:r>
            <a:br>
              <a:rPr lang="fi-FI" sz="1800" dirty="0"/>
            </a:br>
            <a:r>
              <a:rPr lang="fi-FI" sz="2400" b="1" dirty="0" smtClean="0"/>
              <a:t>6. sija Puolukka</a:t>
            </a:r>
            <a:br>
              <a:rPr lang="fi-FI" sz="2400" b="1" dirty="0" smtClean="0"/>
            </a:br>
            <a:r>
              <a:rPr lang="fi-FI" sz="2400" b="1" dirty="0" smtClean="0"/>
              <a:t>om. Maitohuhta Oy</a:t>
            </a:r>
            <a:endParaRPr lang="fi-FI" sz="18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298478" y="2775144"/>
            <a:ext cx="4143803" cy="3107852"/>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877" y="1367481"/>
            <a:ext cx="6711320" cy="5033490"/>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200" y="-74759"/>
            <a:ext cx="3527597" cy="2331927"/>
          </a:xfrm>
          <a:prstGeom prst="rect">
            <a:avLst/>
          </a:prstGeom>
        </p:spPr>
      </p:pic>
    </p:spTree>
    <p:extLst>
      <p:ext uri="{BB962C8B-B14F-4D97-AF65-F5344CB8AC3E}">
        <p14:creationId xmlns:p14="http://schemas.microsoft.com/office/powerpoint/2010/main" val="2401842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smtClean="0"/>
              <a:t>Luokka 2:  2 x poikineet </a:t>
            </a:r>
            <a:r>
              <a:rPr lang="fi-FI" b="1" dirty="0" err="1" smtClean="0"/>
              <a:t>Ay:t</a:t>
            </a:r>
            <a:endParaRPr lang="fi-FI" b="1" dirty="0"/>
          </a:p>
        </p:txBody>
      </p:sp>
      <p:sp>
        <p:nvSpPr>
          <p:cNvPr id="3" name="Sisällön paikkamerkki 2"/>
          <p:cNvSpPr>
            <a:spLocks noGrp="1"/>
          </p:cNvSpPr>
          <p:nvPr>
            <p:ph idx="1"/>
          </p:nvPr>
        </p:nvSpPr>
        <p:spPr/>
        <p:txBody>
          <a:bodyPr>
            <a:normAutofit lnSpcReduction="10000"/>
          </a:bodyPr>
          <a:lstStyle/>
          <a:p>
            <a:pPr marL="0" indent="0">
              <a:buNone/>
            </a:pPr>
            <a:r>
              <a:rPr lang="fi-FI" dirty="0"/>
              <a:t>Helppo voittaja. Ensimmäiseksi sijoittunut on erittäin lypsytyyppinen, hyvärunkoinen lehmä, jolla on upeasti kiinnittynyt utare. Voittaa toiseksi sijoittuneen syvemmän rungon, tasapainoisemman utareen ja parempien jalkojen ansiosta. Toiseksi tulleen takakiinnitys on korkeammalla ja sen etukiinnitys on myös vahvempi kuin kolmanneksi sijoittuneella. Kolmanneksi sijoittunut voittaa neljänneksi sijoittuneen paremman luustolaadun, vahvempien vuohisten ja lypsytyyppisyyden ansiosta. Neljänneksi tulleella on hieno takautare ja se menee viidennen edelle paremman takautareen ja optimaalisempien vedinsijaintien ansiosta. Viidenneksi sijoittunut on tyylikäs lehmä, joka kaipaisi vähän lisää vahvuutta eturunkoon</a:t>
            </a:r>
            <a:r>
              <a:rPr lang="fi-FI" dirty="0" smtClean="0"/>
              <a:t>.</a:t>
            </a:r>
          </a:p>
          <a:p>
            <a:pPr marL="0" indent="0">
              <a:buNone/>
            </a:pPr>
            <a:r>
              <a:rPr lang="fi-FI" dirty="0"/>
              <a:t>	</a:t>
            </a:r>
            <a:r>
              <a:rPr lang="fi-FI" dirty="0" smtClean="0"/>
              <a:t>						- Tuomari Maiju Pajula</a:t>
            </a:r>
            <a:endParaRPr lang="fi-FI" dirty="0"/>
          </a:p>
          <a:p>
            <a:endParaRPr lang="fi-FI" dirty="0"/>
          </a:p>
        </p:txBody>
      </p:sp>
    </p:spTree>
    <p:extLst>
      <p:ext uri="{BB962C8B-B14F-4D97-AF65-F5344CB8AC3E}">
        <p14:creationId xmlns:p14="http://schemas.microsoft.com/office/powerpoint/2010/main" val="309744078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1125</TotalTime>
  <Words>987</Words>
  <Application>Microsoft Office PowerPoint</Application>
  <PresentationFormat>Laajakuva</PresentationFormat>
  <Paragraphs>77</Paragraphs>
  <Slides>48</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48</vt:i4>
      </vt:variant>
    </vt:vector>
  </HeadingPairs>
  <TitlesOfParts>
    <vt:vector size="52" baseType="lpstr">
      <vt:lpstr>Arial</vt:lpstr>
      <vt:lpstr>Calibri</vt:lpstr>
      <vt:lpstr>Calibri Light</vt:lpstr>
      <vt:lpstr>Office-teema</vt:lpstr>
      <vt:lpstr>Farmi-Ammujaiset 28.10.2021       Tulokset                  Varsinais-Suomen Karjakerho ry.</vt:lpstr>
      <vt:lpstr>Luokka  1:  1 x poikineet Ay:t</vt:lpstr>
      <vt:lpstr>Luokka 1:  1 x poikineet Ay:t 1. sija Joukolan Rommikki om. Laiholahti Jouko ja Laura</vt:lpstr>
      <vt:lpstr>Luokka 1:  1 x poikineet Ay:t 2. sija Joukolan Robertta om. Laiholahti Jouko ja Laura</vt:lpstr>
      <vt:lpstr>Luokka 1:  1 x poikineet Ay:t 3. sija Joukolan Royal Tometta om. Laiholahti Jouko ja Laura</vt:lpstr>
      <vt:lpstr>Luokka 1:  1 x poikineet Ay:t 4. sija Lehtirannan SW Roxy om. Mty Mikkola Kalle ja Jussi</vt:lpstr>
      <vt:lpstr>Luokka 1:  1 x poikineet Ay:t 5. sija Lehtirannan Rolex om. Mty Mikkola Kalle ja Jussi</vt:lpstr>
      <vt:lpstr>Luokka 1:  1 x poikineet Ay:t 6. sija Puolukka om. Maitohuhta Oy</vt:lpstr>
      <vt:lpstr>Luokka 2:  2 x poikineet Ay:t</vt:lpstr>
      <vt:lpstr>Luokka 2:  2 x poikineet Ay:t 1. sija Riitmaan Pyhimys om. Kavander Mika ja Elina</vt:lpstr>
      <vt:lpstr>Luokka 2:  2 x poikineet Ay:t 2. sija Riitmaan Priimus om. Kavander Mika ja Elina</vt:lpstr>
      <vt:lpstr>Luokka 2:  2 x poikineet Ay:t 3. sija Lehtirannan Pipsa om. Mty Mikkola Kalle ja Jussi</vt:lpstr>
      <vt:lpstr>Luokka 2:  2 x poikineet Ay:t 4. sija Paipai om. Maitohuhta Oy</vt:lpstr>
      <vt:lpstr>Luokka 2:  2 x poikineet Ay:t 5. sija Riitmaan Pii om. Kavander Mika ja Elina</vt:lpstr>
      <vt:lpstr>Luokka 3:  3 x poikineet Ay:t</vt:lpstr>
      <vt:lpstr>Luokka 3:  3 x poikineet Ay:t 1. sija Riitmaan Odeleine om. Kavander Mika ja Elina</vt:lpstr>
      <vt:lpstr>Luokka 3:  3 x poikineet Ay:t 2. sija Lallin Nafta om. Laiholahti Jouko ja Laura</vt:lpstr>
      <vt:lpstr>Luokka 3:  3 x poikineet Ay:t 3. sija Okarahkasammal om. Maitohuhta Oy</vt:lpstr>
      <vt:lpstr>Luokka 3:  3 x poikineet Ay:t 4. sija Oili om. Huttunen Timo</vt:lpstr>
      <vt:lpstr>Luokka 3:  3 x poikineet Ay:t 5. sija Ninan Oregano om. Nieminen Nina</vt:lpstr>
      <vt:lpstr>Luokka 4:  4 – 6 x poikineet Ay:t</vt:lpstr>
      <vt:lpstr>Luokka 4:  4-6 x poikineet Ay:t 1. sija Ninan Laventeli om. Nieminen Nina</vt:lpstr>
      <vt:lpstr>Luokka 4:  4-6 x poikineet Ay:t 2. sija B. Mango om. Maitohuhta Oy</vt:lpstr>
      <vt:lpstr>Luokka 4: 4-6 x poikineet Ay:t 3. sija Lili om. Huttunen Timo</vt:lpstr>
      <vt:lpstr>Luokka 4:  -6 x poikineet Ay:t 4. sija Riitmaan Nellabella om. Kavander Mika ja Elina</vt:lpstr>
      <vt:lpstr>Luokka 5: Tuotosluokka Ay elinikäistotos min. 70 000 kg</vt:lpstr>
      <vt:lpstr>Luokka 5:  Tuotosluokka Ay, elinikäistuotos min. 70 000 kg 1. sija Joukolan Jakarta om. Laiholahti Jouko ja Laura</vt:lpstr>
      <vt:lpstr>Luokka 5:  Tuotosluokka Ay, elinikäistuotos min. 70 000 kg 2. sija Elo om. Huttunen Timo</vt:lpstr>
      <vt:lpstr>Luokka 5:  Tuotosluokka Ay, elinikäistuotos min. 70 000 kg 3. sija Ibiza om. Maitohuhta Oy</vt:lpstr>
      <vt:lpstr>Luokka 5:  Tuotosluokka Ay, elinikäistuotos min. 70 000 kg 4. sija Kippari om. Huttunen Timo</vt:lpstr>
      <vt:lpstr>Luokka 5:  Tuotosluokka Ay, elinikäistuotos min. 70 000 kg 5. sija Lehtirannan Ysi om. Mty Mikkola Kalle ja Jussi</vt:lpstr>
      <vt:lpstr>AYRSHIRE CHAMPION</vt:lpstr>
      <vt:lpstr>Luokka 6:  1-2 x poikineet Holsteinit</vt:lpstr>
      <vt:lpstr>Luokka 6:  1-2 x poikineet Holsteinit 1. sija Joukolan E.Bibian om. Laiholahti Jouko ja Laura</vt:lpstr>
      <vt:lpstr>Luokka 6:  1-2 x poikineet Holsteinit 2. sija Vanhatalon Triana om. Laiholahti Jouko ja Laura</vt:lpstr>
      <vt:lpstr>Luokka 6:  1-2 x poikineet Holsteinit 3. sija Lehtirannan Raymond om. Mty Mikkola Kalle ja Jussi</vt:lpstr>
      <vt:lpstr>Luokka 6:  1-2 x poikineet Holsteinit 4. sija Pätevä om. Maitohuhta Oy</vt:lpstr>
      <vt:lpstr>Luokka 6:  1-2 x poikineet Holsteinit 5. sija Lehtirannan Remix om. Mty Mikkola Kalle ja Jussi</vt:lpstr>
      <vt:lpstr>Luokka 7:  3 x poikineet Holsteinit</vt:lpstr>
      <vt:lpstr>Luokka 7:  3 x poikineet Holsteinit 1. sija Ninan Nomoney om. Nieminen Nina</vt:lpstr>
      <vt:lpstr>Luokka 7:  3 x poikineet Holsteinit 2. sija Nekka om. Maitohuhta Oy</vt:lpstr>
      <vt:lpstr>Luokka 7:  3 x poikineet Holsteinit 3. sija Omena om. Maitohuhta Oy</vt:lpstr>
      <vt:lpstr>Luokka 7:  3 x poikineet Holsteinit 4. sija Lehtirannan Nalli om. Mty Mikkola Kalle ja Jussi</vt:lpstr>
      <vt:lpstr>Luokka 8:  5 x tai useammin poikineet Holsteinit</vt:lpstr>
      <vt:lpstr>Luokka 8:  5 x tai useammin poikineet Holsteinit 1. sija Joukolan Manner om. Laiholahti Jouko ja Laura</vt:lpstr>
      <vt:lpstr>Luokka 8:  5 x tai useammin poikineet Holsteinit 2. sija Lehtirannan May om. Mty Mikkola Kalle ja Jussi</vt:lpstr>
      <vt:lpstr>HOLSTEIN CHAMPION</vt:lpstr>
      <vt:lpstr>PowerPoint-esitys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Farmi-Ammujaiset 28.10.2021 Tulokset</dc:title>
  <dc:creator>Leena Lähteenmäki</dc:creator>
  <cp:lastModifiedBy>Leena Lähteenmäki</cp:lastModifiedBy>
  <cp:revision>51</cp:revision>
  <dcterms:created xsi:type="dcterms:W3CDTF">2021-11-19T15:51:03Z</dcterms:created>
  <dcterms:modified xsi:type="dcterms:W3CDTF">2021-11-24T18:49:09Z</dcterms:modified>
</cp:coreProperties>
</file>